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8" r:id="rId2"/>
    <p:sldId id="289" r:id="rId3"/>
    <p:sldId id="290" r:id="rId4"/>
    <p:sldId id="291" r:id="rId5"/>
    <p:sldId id="292" r:id="rId6"/>
    <p:sldId id="298" r:id="rId7"/>
    <p:sldId id="297" r:id="rId8"/>
    <p:sldId id="256" r:id="rId9"/>
    <p:sldId id="296" r:id="rId10"/>
    <p:sldId id="258" r:id="rId11"/>
    <p:sldId id="265" r:id="rId12"/>
    <p:sldId id="267" r:id="rId13"/>
    <p:sldId id="259" r:id="rId14"/>
    <p:sldId id="295" r:id="rId15"/>
    <p:sldId id="260" r:id="rId16"/>
    <p:sldId id="271" r:id="rId17"/>
    <p:sldId id="261" r:id="rId18"/>
    <p:sldId id="273" r:id="rId19"/>
    <p:sldId id="262" r:id="rId20"/>
    <p:sldId id="274" r:id="rId21"/>
    <p:sldId id="263" r:id="rId22"/>
    <p:sldId id="275" r:id="rId23"/>
    <p:sldId id="257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>
      <p:cViewPr varScale="1">
        <p:scale>
          <a:sx n="70" d="100"/>
          <a:sy n="70" d="100"/>
        </p:scale>
        <p:origin x="8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AD5FD6-1EC8-4F84-AD3C-BB8276905F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4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6812C-CB74-414F-A574-FD21D8FA5715}" type="slidenum">
              <a:rPr lang="en-US"/>
              <a:pPr/>
              <a:t>8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34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161B6-205B-4549-B5DC-F92C9F7A019C}" type="slidenum">
              <a:rPr lang="en-US"/>
              <a:pPr/>
              <a:t>19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79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0BE71-B58B-4203-A8EE-249857B7EDAC}" type="slidenum">
              <a:rPr lang="en-US"/>
              <a:pPr/>
              <a:t>20</a:t>
            </a:fld>
            <a:endParaRPr lang="en-US"/>
          </a:p>
        </p:txBody>
      </p:sp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BA633EC-A85C-472F-9B8C-F776AB7673BC}" type="slidenum">
              <a:rPr lang="en-US" sz="1200">
                <a:latin typeface="Times New Roman" panose="02020603050405020304" pitchFamily="18" charset="0"/>
              </a:rPr>
              <a:pPr algn="r"/>
              <a:t>20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15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964DD-02A5-4DC5-B60E-BEEBDBDECC55}" type="slidenum">
              <a:rPr lang="en-US"/>
              <a:pPr/>
              <a:t>21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90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FF44B-8A40-46A0-83A6-15EDB69657FB}" type="slidenum">
              <a:rPr lang="en-US"/>
              <a:pPr/>
              <a:t>22</a:t>
            </a:fld>
            <a:endParaRPr lang="en-US"/>
          </a:p>
        </p:txBody>
      </p:sp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5A26449-3307-43AD-9C57-E4F9FB04C679}" type="slidenum">
              <a:rPr lang="en-US" sz="1200">
                <a:latin typeface="Times New Roman" panose="02020603050405020304" pitchFamily="18" charset="0"/>
              </a:rPr>
              <a:pPr algn="r"/>
              <a:t>22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97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9CEA3-F003-4923-BBE0-4DDB0144C2B7}" type="slidenum">
              <a:rPr lang="en-US"/>
              <a:pPr/>
              <a:t>23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5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54E2F0A-448F-44D0-988A-7BF0F64EA4D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67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3596B7-DEEB-425D-9684-4CC70F517850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25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35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88F1E47-5627-4E47-9A36-7E4FD9E7B345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26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57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968B73-0C0E-4B50-A125-DD1BDC707EC6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21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F6C8D84-B52C-4448-8844-A3E0DBA94D59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0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6A35F-0B35-4FCF-8315-07A26C19EAF3}" type="slidenum">
              <a:rPr lang="en-US"/>
              <a:pPr/>
              <a:t>10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27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5AD06D2-A7EC-4498-8610-6519706D9AD4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29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08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0A2D93C-3895-4C4A-9627-95AA62E7CE05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30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00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BF67C3B-9215-4DF4-942A-88F8179F5F39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31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48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9B7BF1-8B7E-4FEC-9D97-F283DDE8A458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32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18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E139AF-C62A-4E62-960B-29BAD9190D52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33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8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2F2D39F-75B7-49DC-8B12-0BD3C3B35154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34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1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754E9-E70C-441B-A3DE-0F710CEFF400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1BC962-053F-48E7-B684-CB16672E03A7}" type="slidenum">
              <a:rPr lang="en-US" sz="1200">
                <a:latin typeface="Times New Roman" panose="02020603050405020304" pitchFamily="18" charset="0"/>
              </a:rPr>
              <a:pPr algn="r"/>
              <a:t>11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6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A89E3-754F-486D-998E-23CADB3FA7F8}" type="slidenum">
              <a:rPr lang="en-US"/>
              <a:pPr/>
              <a:t>12</a:t>
            </a:fld>
            <a:endParaRPr lang="en-US"/>
          </a:p>
        </p:txBody>
      </p:sp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3F1B514-0883-402A-A20D-7394386F83EC}" type="slidenum">
              <a:rPr lang="en-US" sz="1200">
                <a:latin typeface="Times New Roman" panose="02020603050405020304" pitchFamily="18" charset="0"/>
              </a:rPr>
              <a:pPr algn="r"/>
              <a:t>12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3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A5566-0F9E-4405-A4BF-8CF61D87C310}" type="slidenum">
              <a:rPr lang="en-US"/>
              <a:pPr/>
              <a:t>13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FE64-60DA-46AC-BE72-D109C713E81C}" type="slidenum">
              <a:rPr lang="en-US"/>
              <a:pPr/>
              <a:t>15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90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6A105-2F02-43A3-A8E9-88EAA76B9858}" type="slidenum">
              <a:rPr lang="en-US"/>
              <a:pPr/>
              <a:t>16</a:t>
            </a:fld>
            <a:endParaRPr lang="en-US"/>
          </a:p>
        </p:txBody>
      </p:sp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DC8934E-4282-4D6D-BE31-34CF7CFD6A84}" type="slidenum">
              <a:rPr lang="en-US" sz="1200">
                <a:latin typeface="Times New Roman" panose="02020603050405020304" pitchFamily="18" charset="0"/>
              </a:rPr>
              <a:pPr algn="r"/>
              <a:t>16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74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C1BBC-FEE5-4FFD-818F-C7FADCA22DA1}" type="slidenum">
              <a:rPr lang="en-US"/>
              <a:pPr/>
              <a:t>17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95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FC39F-0383-44C4-9F55-32748D23D3D6}" type="slidenum">
              <a:rPr lang="en-US"/>
              <a:pPr/>
              <a:t>18</a:t>
            </a:fld>
            <a:endParaRPr lang="en-US"/>
          </a:p>
        </p:txBody>
      </p:sp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EAF3CBA-8516-4BC8-A19B-5A5B8DFD14AC}" type="slidenum">
              <a:rPr lang="en-US" sz="1200">
                <a:latin typeface="Times New Roman" panose="02020603050405020304" pitchFamily="18" charset="0"/>
              </a:rPr>
              <a:pPr algn="r"/>
              <a:t>18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7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336E0-75E9-428A-A43A-620B5FD3B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7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8BB7-8E60-4835-BAF5-1FBD1E1F60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BE045-BD38-43DC-A944-2D6F3DC78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1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88AFC-4694-4094-A90F-1353DEC774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4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6B318-0465-4A9E-9692-F47B9ED03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8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3322-8033-46FC-97A0-58E72D70B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7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8710-2709-4034-8959-1970C905C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1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6BB8B-0E15-45AA-99A3-06584EA393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1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6461C-D9AD-430D-B1E7-C576EE985F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0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83D80-9C82-4C3E-AACC-2636F087E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83011-D6FA-4B83-ABC2-EF055FBF92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6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995C8-8D18-4B39-A9A2-F9224F901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3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DCD6D-337F-48B2-9AFD-7A6300843A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8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14AA44-34FC-4D52-88D3-829D6E5EF7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indquest.net/biology/images/histology/anaphase-allium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Cell division Includes</a:t>
            </a:r>
            <a:br>
              <a:rPr lang="en-US" sz="4000"/>
            </a:br>
            <a:r>
              <a:rPr lang="en-US" sz="4000"/>
              <a:t> Interphase and Mitotic phases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FF0000"/>
                </a:solidFill>
              </a:rPr>
              <a:t>Interphase: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Cell is experiencing growth and metabolism. It looks “normal”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G-1</a:t>
            </a:r>
            <a:r>
              <a:rPr lang="en-US"/>
              <a:t>-Growth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S-phase</a:t>
            </a:r>
            <a:r>
              <a:rPr lang="en-US"/>
              <a:t>-DNA, while still in the form of chromatin replicates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G-2-</a:t>
            </a:r>
            <a:r>
              <a:rPr lang="en-US"/>
              <a:t>More growth and metabolism; organelles replicate and cell increases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lliu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6675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4" name="Rectangle 0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ker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Interphase</a:t>
            </a:r>
          </a:p>
        </p:txBody>
      </p:sp>
      <p:sp>
        <p:nvSpPr>
          <p:cNvPr id="12292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ker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Cells Undergoing Mitosis</a:t>
            </a:r>
          </a:p>
        </p:txBody>
      </p:sp>
      <p:pic>
        <p:nvPicPr>
          <p:cNvPr id="17411" name="Picture 4" descr="Onion root tip cells undergoing mitosi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7638"/>
            <a:ext cx="6913741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Mitotic phases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Prophase:</a:t>
            </a:r>
            <a:endParaRPr lang="en-US"/>
          </a:p>
          <a:p>
            <a:r>
              <a:rPr lang="en-US"/>
              <a:t>Chromatin starts to compact into chromosomes.</a:t>
            </a:r>
          </a:p>
          <a:p>
            <a:r>
              <a:rPr lang="en-US"/>
              <a:t>The nuclear envelope breaks down.</a:t>
            </a:r>
          </a:p>
          <a:p>
            <a:r>
              <a:rPr lang="en-US"/>
              <a:t>Centrioles (in animal cells) replicate &amp; move to the poles.</a:t>
            </a:r>
          </a:p>
          <a:p>
            <a:r>
              <a:rPr lang="en-US"/>
              <a:t>Spindle fibers start to form.</a:t>
            </a:r>
          </a:p>
          <a:p>
            <a:r>
              <a:rPr lang="en-US"/>
              <a:t>The nucleolus breaks down.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17638"/>
            <a:ext cx="7162800" cy="49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FF0000"/>
                </a:solidFill>
              </a:rPr>
              <a:t>Metaphase</a:t>
            </a:r>
            <a:endParaRPr lang="en-US" sz="3600"/>
          </a:p>
          <a:p>
            <a:r>
              <a:rPr lang="en-US"/>
              <a:t>The spindle apparatus is fully formed.</a:t>
            </a:r>
          </a:p>
          <a:p>
            <a:r>
              <a:rPr lang="en-US"/>
              <a:t>Chromosomes attach to the spindle fibers by kinetochores and are lined up in the middle, along what is called the equatorial plane (or metaphase plate).</a:t>
            </a:r>
          </a:p>
          <a:p>
            <a:r>
              <a:rPr lang="en-US"/>
              <a:t>Late in this phase, the centromeres of the chromosomes split.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alliu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28800"/>
            <a:ext cx="70866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ker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Metaphase</a:t>
            </a:r>
          </a:p>
        </p:txBody>
      </p:sp>
      <p:sp>
        <p:nvSpPr>
          <p:cNvPr id="25604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FF0000"/>
                </a:solidFill>
              </a:rPr>
              <a:t>Anaphase</a:t>
            </a:r>
            <a:endParaRPr lang="en-US" sz="3600"/>
          </a:p>
          <a:p>
            <a:pPr>
              <a:buFontTx/>
              <a:buNone/>
            </a:pPr>
            <a:r>
              <a:rPr lang="en-US"/>
              <a:t>Spindle fibers contract and pull the separated chromatids to opposite poles of the cell.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alliu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0866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ker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Anaphase</a:t>
            </a:r>
          </a:p>
        </p:txBody>
      </p:sp>
      <p:sp>
        <p:nvSpPr>
          <p:cNvPr id="29700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FF0000"/>
                </a:solidFill>
              </a:rPr>
              <a:t>Telophase</a:t>
            </a:r>
            <a:endParaRPr lang="en-US" sz="3600"/>
          </a:p>
          <a:p>
            <a:pPr>
              <a:buFontTx/>
              <a:buNone/>
            </a:pPr>
            <a:endParaRPr lang="en-US" sz="3600"/>
          </a:p>
          <a:p>
            <a:r>
              <a:rPr lang="en-US"/>
              <a:t>The nuclear membrane reassembles.  </a:t>
            </a:r>
          </a:p>
          <a:p>
            <a:r>
              <a:rPr lang="en-US"/>
              <a:t>The nucleolus reappears.</a:t>
            </a:r>
          </a:p>
          <a:p>
            <a:r>
              <a:rPr lang="en-US"/>
              <a:t>The chromosomes begin to relax back into chromatin.</a:t>
            </a:r>
          </a:p>
          <a:p>
            <a:r>
              <a:rPr lang="en-US"/>
              <a:t>Spindle fibers break down.</a:t>
            </a:r>
          </a:p>
          <a:p>
            <a:r>
              <a:rPr lang="en-US"/>
              <a:t>The pairs of centrioles remain at opposite poles that each new cell has one pair.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is tightly packed (coiled) in the nucleus</a:t>
            </a:r>
          </a:p>
          <a:p>
            <a:r>
              <a:rPr lang="en-US" dirty="0" smtClean="0"/>
              <a:t>Only visible during cell division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0" descr="karyoty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429000"/>
            <a:ext cx="6477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2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ker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Telophase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endParaRPr lang="en-US" sz="2800"/>
          </a:p>
        </p:txBody>
      </p:sp>
      <p:pic>
        <p:nvPicPr>
          <p:cNvPr id="31748" name="Picture 7" descr="daughter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886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9" descr="Telophase (in center)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133600"/>
            <a:ext cx="3810000" cy="3810000"/>
          </a:xfrm>
          <a:noFill/>
        </p:spPr>
      </p:pic>
      <p:sp>
        <p:nvSpPr>
          <p:cNvPr id="31750" name="Rectangle 20"/>
          <p:cNvSpPr>
            <a:spLocks noChangeArrowheads="1"/>
          </p:cNvSpPr>
          <p:nvPr/>
        </p:nvSpPr>
        <p:spPr bwMode="auto">
          <a:xfrm>
            <a:off x="1752600" y="6092825"/>
            <a:ext cx="2390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</a:rPr>
              <a:t>       </a:t>
            </a:r>
            <a:r>
              <a:rPr lang="en-US" sz="2400" b="1">
                <a:solidFill>
                  <a:srgbClr val="FFCC66"/>
                </a:solidFill>
                <a:latin typeface="Arial Rounded MT Bold" panose="020F0704030504030204" pitchFamily="34" charset="0"/>
              </a:rPr>
              <a:t>Plant</a:t>
            </a:r>
            <a:r>
              <a:rPr lang="en-US" sz="2400">
                <a:latin typeface="Times New Roman" panose="02020603050405020304" pitchFamily="18" charset="0"/>
              </a:rPr>
              <a:t>            </a:t>
            </a:r>
          </a:p>
        </p:txBody>
      </p:sp>
      <p:sp>
        <p:nvSpPr>
          <p:cNvPr id="31751" name="Text Box 22"/>
          <p:cNvSpPr txBox="1">
            <a:spLocks noChangeArrowheads="1"/>
          </p:cNvSpPr>
          <p:nvPr/>
        </p:nvSpPr>
        <p:spPr bwMode="auto">
          <a:xfrm>
            <a:off x="6537325" y="6132513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>
                <a:solidFill>
                  <a:srgbClr val="FFCC66"/>
                </a:solidFill>
                <a:latin typeface="Arial Rounded MT Bold" panose="020F0704030504030204" pitchFamily="34" charset="0"/>
              </a:rPr>
              <a:t>Animal</a:t>
            </a:r>
          </a:p>
        </p:txBody>
      </p:sp>
      <p:sp>
        <p:nvSpPr>
          <p:cNvPr id="31752" name="Footer Placeholder 7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Cytokinesis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where the cytoplasm and its contents are divided. </a:t>
            </a:r>
          </a:p>
          <a:p>
            <a:r>
              <a:rPr lang="en-US"/>
              <a:t>This overlaps with Telophase</a:t>
            </a:r>
          </a:p>
          <a:p>
            <a:r>
              <a:rPr lang="en-US"/>
              <a:t>The constriction that appears in animal cells is called the cleavage furrow. </a:t>
            </a:r>
          </a:p>
          <a:p>
            <a:r>
              <a:rPr lang="en-US"/>
              <a:t>In plant cells, a new cell wall is built across the middle.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ker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Cytokinesis</a:t>
            </a:r>
          </a:p>
        </p:txBody>
      </p:sp>
      <p:pic>
        <p:nvPicPr>
          <p:cNvPr id="33795" name="Picture 3" descr="telo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9575"/>
            <a:ext cx="5638800" cy="38354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0"/>
          <p:cNvSpPr txBox="1">
            <a:spLocks noChangeArrowheads="1"/>
          </p:cNvSpPr>
          <p:nvPr/>
        </p:nvSpPr>
        <p:spPr bwMode="auto">
          <a:xfrm flipH="1">
            <a:off x="1219200" y="5716588"/>
            <a:ext cx="670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rgbClr val="FFCC66"/>
                </a:solidFill>
                <a:latin typeface="Arial Rounded MT Bold" panose="020F0704030504030204" pitchFamily="34" charset="0"/>
              </a:rPr>
              <a:t>Cell Plate Forming in Plant Cells</a:t>
            </a:r>
          </a:p>
        </p:txBody>
      </p:sp>
      <p:sp>
        <p:nvSpPr>
          <p:cNvPr id="33797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Mitosis cell cycle</a:t>
            </a:r>
          </a:p>
        </p:txBody>
      </p:sp>
      <p:pic>
        <p:nvPicPr>
          <p:cNvPr id="3076" name="Picture 4" descr="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21" y="1066800"/>
            <a:ext cx="5658158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10"/>
          </p:nvPr>
        </p:nvSpPr>
        <p:spPr bwMode="auto">
          <a:xfrm>
            <a:off x="533400" y="1371600"/>
            <a:ext cx="7851648" cy="1828800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288" numCol="1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Meiosis</a:t>
            </a:r>
            <a:endParaRPr lang="en-US" sz="66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3228975"/>
            <a:ext cx="7854950" cy="1752600"/>
          </a:xfrm>
        </p:spPr>
        <p:txBody>
          <a:bodyPr lIns="0" rIns="18288"/>
          <a:lstStyle/>
          <a:p>
            <a:pPr marL="0" indent="0" algn="r" eaLnBrk="1" hangingPunct="1">
              <a:buFont typeface="Wingdings 2" panose="05020102010507070707" pitchFamily="18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Gamete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85F5D13-7336-4B01-B37C-D57C75569BB2}" type="slidenum">
              <a:rPr lang="en-US" sz="1200">
                <a:solidFill>
                  <a:srgbClr val="D1EAEE"/>
                </a:solidFill>
                <a:latin typeface="Comic Sans MS" panose="030F0702030302020204" pitchFamily="66" charset="0"/>
              </a:rPr>
              <a:pPr eaLnBrk="1" hangingPunct="1"/>
              <a:t>24</a:t>
            </a:fld>
            <a:endParaRPr lang="en-US" sz="1200">
              <a:solidFill>
                <a:srgbClr val="D1EAEE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3813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58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873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Meiosis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Similar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many ways to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Several differences however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Involves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cell divisions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Results in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 cells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1/2 the normal genetic information.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Vocabulary:</a:t>
            </a:r>
            <a:endParaRPr lang="en-US" sz="36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Diploid (2N)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Normal amount of genetic material</a:t>
            </a:r>
            <a:endParaRPr lang="en-US" sz="36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Haploid (N)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- 1/2 the genetic material.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7C2730E-DE34-4B13-9DEB-D6EFC61D648C}" type="slidenum">
              <a:rPr lang="en-US" sz="1200">
                <a:solidFill>
                  <a:srgbClr val="045C75"/>
                </a:solidFill>
                <a:latin typeface="Comic Sans MS" panose="030F0702030302020204" pitchFamily="66" charset="0"/>
              </a:rPr>
              <a:pPr eaLnBrk="1" hangingPunct="1"/>
              <a:t>25</a:t>
            </a:fld>
            <a:endParaRPr lang="en-US" sz="120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Meiosis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Meiosis results in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formation of haploid cells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 marL="273367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Humans, these are the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Ova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(egg) and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sperm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 marL="273367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Ova are produced in the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ovaries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females</a:t>
            </a:r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Process is called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oogenesis</a:t>
            </a:r>
          </a:p>
          <a:p>
            <a:pPr marL="273367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Sperm are produced in the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testes</a:t>
            </a:r>
            <a:r>
              <a:rPr 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males.</a:t>
            </a:r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Process is called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spermatogenesis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Meiosis occurs in 2 phases: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Meiosis I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&amp;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Meiosis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7C4FF0A-8329-4CE7-84FF-8FBA152E2636}" type="slidenum">
              <a:rPr lang="en-US" sz="1200">
                <a:solidFill>
                  <a:srgbClr val="045C75"/>
                </a:solidFill>
                <a:latin typeface="Comic Sans MS" panose="030F0702030302020204" pitchFamily="66" charset="0"/>
              </a:rPr>
              <a:pPr eaLnBrk="1" hangingPunct="1"/>
              <a:t>26</a:t>
            </a:fld>
            <a:endParaRPr lang="en-US" sz="120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Spermatogenesis &amp; Oogenesis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295400"/>
            <a:ext cx="5715000" cy="523875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4D7642-B10C-4B43-B827-04953254C3FD}" type="slidenum">
              <a:rPr lang="en-US" sz="1200">
                <a:solidFill>
                  <a:srgbClr val="045C75"/>
                </a:solidFill>
                <a:latin typeface="Comic Sans MS" panose="030F0702030302020204" pitchFamily="66" charset="0"/>
              </a:rPr>
              <a:pPr eaLnBrk="1" hangingPunct="1"/>
              <a:t>27</a:t>
            </a:fld>
            <a:endParaRPr lang="en-US" sz="120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10000"/>
            <a:ext cx="137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Sperm 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3810000"/>
            <a:ext cx="137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Egg formation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1676400" y="1600200"/>
            <a:ext cx="381000" cy="487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7086600" y="1600200"/>
            <a:ext cx="457200" cy="487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Meiosis I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8077200" cy="609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Prior to division (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 phase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), amount of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 doubles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133600"/>
            <a:ext cx="5791200" cy="4586288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B5EA4C-39B2-4533-B6BF-CD0F5A6BF393}" type="slidenum">
              <a:rPr lang="en-US" sz="1200">
                <a:solidFill>
                  <a:srgbClr val="045C75"/>
                </a:solidFill>
                <a:latin typeface="Comic Sans MS" panose="030F0702030302020204" pitchFamily="66" charset="0"/>
              </a:rPr>
              <a:pPr eaLnBrk="1" hangingPunct="1"/>
              <a:t>28</a:t>
            </a:fld>
            <a:endParaRPr lang="en-US" sz="120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4873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Metaphase 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3733800" cy="51816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100" b="1" dirty="0" smtClean="0">
                <a:latin typeface="Comic Sans MS" pitchFamily="66" charset="0"/>
              </a:rPr>
              <a:t>During 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Metaphase I</a:t>
            </a:r>
            <a:r>
              <a:rPr lang="en-US" sz="3100" b="1" dirty="0" smtClean="0">
                <a:latin typeface="Comic Sans MS" pitchFamily="66" charset="0"/>
              </a:rPr>
              <a:t>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homologous chromosomes </a:t>
            </a:r>
            <a:r>
              <a:rPr lang="en-US" sz="3100" b="1" dirty="0" smtClean="0">
                <a:latin typeface="Comic Sans MS" pitchFamily="66" charset="0"/>
              </a:rPr>
              <a:t>line-up along the metaphase plate or 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EQUATOR</a:t>
            </a:r>
            <a:endPara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100" b="1" dirty="0" smtClean="0">
                <a:latin typeface="Comic Sans MS" pitchFamily="66" charset="0"/>
              </a:rPr>
              <a:t>Areas of homologous chromosomes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connect</a:t>
            </a:r>
            <a:r>
              <a:rPr lang="en-US" sz="3100" b="1" dirty="0" smtClean="0">
                <a:latin typeface="Comic Sans MS" pitchFamily="66" charset="0"/>
              </a:rPr>
              <a:t> at areas called 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CHIASMATA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Genes are exchanged at these connections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600200"/>
            <a:ext cx="2319338" cy="4114800"/>
          </a:xfrm>
          <a:noFill/>
        </p:spPr>
      </p:pic>
      <p:pic>
        <p:nvPicPr>
          <p:cNvPr id="1126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600200"/>
            <a:ext cx="2176463" cy="3962400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C6E6C22-8EFC-483A-8D9A-74F7D71FAD64}" type="slidenum">
              <a:rPr lang="en-US" sz="1200">
                <a:solidFill>
                  <a:srgbClr val="045C75"/>
                </a:solidFill>
                <a:latin typeface="Comic Sans MS" panose="030F0702030302020204" pitchFamily="66" charset="0"/>
              </a:rPr>
              <a:pPr eaLnBrk="1" hangingPunct="1"/>
              <a:t>29</a:t>
            </a:fld>
            <a:endParaRPr lang="en-US" sz="120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848100" y="3771900"/>
            <a:ext cx="9906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86200" y="3657600"/>
            <a:ext cx="1371600" cy="1066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86200" y="4267200"/>
            <a:ext cx="1447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10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Types (animals)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936"/>
            <a:ext cx="8229600" cy="4525963"/>
          </a:xfrm>
        </p:spPr>
        <p:txBody>
          <a:bodyPr/>
          <a:lstStyle/>
          <a:p>
            <a:r>
              <a:rPr lang="en-US" b="1" dirty="0" smtClean="0"/>
              <a:t>Sex Chromosomes</a:t>
            </a:r>
          </a:p>
          <a:p>
            <a:pPr lvl="1"/>
            <a:r>
              <a:rPr lang="en-US" dirty="0" smtClean="0"/>
              <a:t>Determine the sex of an organism</a:t>
            </a:r>
          </a:p>
          <a:p>
            <a:pPr lvl="1"/>
            <a:r>
              <a:rPr lang="en-US" dirty="0" smtClean="0"/>
              <a:t>XX = Female</a:t>
            </a:r>
          </a:p>
          <a:p>
            <a:pPr lvl="1"/>
            <a:r>
              <a:rPr lang="en-US" dirty="0" smtClean="0"/>
              <a:t>XY = Male</a:t>
            </a:r>
          </a:p>
          <a:p>
            <a:r>
              <a:rPr lang="en-US" b="1" dirty="0" smtClean="0"/>
              <a:t>Autosome</a:t>
            </a:r>
          </a:p>
          <a:p>
            <a:pPr lvl="1"/>
            <a:r>
              <a:rPr lang="en-US" dirty="0" smtClean="0"/>
              <a:t>Any chromosome that is NOT a sex chromosome </a:t>
            </a:r>
          </a:p>
          <a:p>
            <a:pPr lvl="1"/>
            <a:r>
              <a:rPr lang="en-US" dirty="0" smtClean="0"/>
              <a:t>2 Copies of each autosome</a:t>
            </a:r>
          </a:p>
          <a:p>
            <a:pPr lvl="1"/>
            <a:r>
              <a:rPr lang="en-US" dirty="0" smtClean="0"/>
              <a:t>Humans: 23 Autosomes x 2 copies = 46 Chromosomes!  (Adder’s tongue fern has 1,262!!)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Crossing Over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3657600" cy="50292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Segments of homologous chromosomes break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reattach at similar locations.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Results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new genetic combinations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offspring.</a:t>
            </a: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the main advantage of sexual reproduction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371600"/>
            <a:ext cx="4800600" cy="48006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4AE6F1-0D42-451A-AA52-A9F75F339C4F}" type="slidenum">
              <a:rPr lang="en-US" sz="1200">
                <a:solidFill>
                  <a:srgbClr val="045C75"/>
                </a:solidFill>
                <a:latin typeface="Comic Sans MS" panose="030F0702030302020204" pitchFamily="66" charset="0"/>
              </a:rPr>
              <a:pPr eaLnBrk="1" hangingPunct="1"/>
              <a:t>30</a:t>
            </a:fld>
            <a:endParaRPr lang="en-US" sz="120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219200"/>
            <a:ext cx="64373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Chiasmata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407E61D-6C26-436C-A9B9-B214B2618174}" type="slidenum">
              <a:rPr lang="en-US" sz="1200">
                <a:solidFill>
                  <a:srgbClr val="045C75"/>
                </a:solidFill>
                <a:latin typeface="Comic Sans MS" panose="030F0702030302020204" pitchFamily="66" charset="0"/>
              </a:rPr>
              <a:pPr eaLnBrk="1" hangingPunct="1"/>
              <a:t>31</a:t>
            </a:fld>
            <a:endParaRPr lang="en-US" sz="120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229600" cy="3349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Anaphase 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715000" cy="50292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During Anaphase I, each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HOMOLOGOUS CHROMOSOME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is pulled to opposite sides of the cell.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Unlike mitosis, 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CENTROMERES DO NOT BREAK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Nuclei MAY OR MAY NOT reform following division.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CYTOKENESIS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may or may not occur.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1CAE15B-0931-4350-8DDC-4026CDDFCC6C}" type="slidenum">
              <a:rPr lang="en-US" sz="1200">
                <a:solidFill>
                  <a:srgbClr val="045C75"/>
                </a:solidFill>
                <a:latin typeface="Comic Sans MS" panose="030F0702030302020204" pitchFamily="66" charset="0"/>
              </a:rPr>
              <a:pPr eaLnBrk="1" hangingPunct="1"/>
              <a:t>32</a:t>
            </a:fld>
            <a:endParaRPr lang="en-US" sz="120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97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635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Meiosis II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477000" cy="51054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DOES NOT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double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 randomly line-up along metaphase plate like regular mitosis.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During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Anaphase II, CENTROMERES BREAK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each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SISTER CHROMATID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 pulled to opposite sides of the cell.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Nuclei reform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cytokinesis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usually occurs (although it is often unequal).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2095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05600" y="6400800"/>
            <a:ext cx="228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tx1"/>
                </a:solidFill>
                <a:latin typeface="Comic Sans MS" panose="030F0702030302020204" pitchFamily="66" charset="0"/>
              </a:rPr>
              <a:t>Sister chromatids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F2EDC4F-CC42-4934-AD02-A0EF53BC17B8}" type="slidenum">
              <a:rPr lang="en-US" sz="1200">
                <a:solidFill>
                  <a:srgbClr val="045C75"/>
                </a:solidFill>
                <a:latin typeface="Comic Sans MS" panose="030F0702030302020204" pitchFamily="66" charset="0"/>
              </a:rPr>
              <a:pPr eaLnBrk="1" hangingPunct="1"/>
              <a:t>33</a:t>
            </a:fld>
            <a:endParaRPr lang="en-US" sz="120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5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Overview of Meiosis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52600"/>
            <a:ext cx="7924800" cy="4176713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7AAB40-C9DC-4454-88F6-D86C047E8952}" type="slidenum">
              <a:rPr lang="en-US" sz="1200">
                <a:solidFill>
                  <a:srgbClr val="045C75"/>
                </a:solidFill>
                <a:latin typeface="Comic Sans MS" panose="030F0702030302020204" pitchFamily="66" charset="0"/>
              </a:rPr>
              <a:pPr eaLnBrk="1" hangingPunct="1"/>
              <a:t>34</a:t>
            </a:fld>
            <a:endParaRPr lang="en-US" sz="120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Haploid vs. Diploid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" y="1143000"/>
            <a:ext cx="5715000" cy="4525963"/>
          </a:xfrm>
        </p:spPr>
        <p:txBody>
          <a:bodyPr/>
          <a:lstStyle/>
          <a:p>
            <a:r>
              <a:rPr lang="en-US" b="1" dirty="0" smtClean="0"/>
              <a:t>Haploid</a:t>
            </a:r>
          </a:p>
          <a:p>
            <a:pPr lvl="1"/>
            <a:r>
              <a:rPr lang="en-US" dirty="0" smtClean="0"/>
              <a:t>Only ONE set of chromosomes</a:t>
            </a:r>
          </a:p>
          <a:p>
            <a:pPr lvl="1"/>
            <a:r>
              <a:rPr lang="en-US" dirty="0" smtClean="0"/>
              <a:t>Egg and Sperm (reproductive cells)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Diploid</a:t>
            </a:r>
          </a:p>
          <a:p>
            <a:pPr lvl="1"/>
            <a:r>
              <a:rPr lang="en-US" dirty="0" smtClean="0"/>
              <a:t>Cells that have 2 sets of chromosomes</a:t>
            </a:r>
          </a:p>
          <a:p>
            <a:pPr lvl="1"/>
            <a:r>
              <a:rPr lang="en-US" dirty="0" smtClean="0"/>
              <a:t>All normal (non-reproductive) human cells are diploid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380" y="1565910"/>
            <a:ext cx="3924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Karyotype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6218"/>
            <a:ext cx="4495800" cy="5257800"/>
          </a:xfrm>
        </p:spPr>
        <p:txBody>
          <a:bodyPr/>
          <a:lstStyle/>
          <a:p>
            <a:r>
              <a:rPr lang="en-US" dirty="0" smtClean="0"/>
              <a:t>A picture of a person’s chromosomes </a:t>
            </a:r>
          </a:p>
          <a:p>
            <a:r>
              <a:rPr lang="en-US" dirty="0" smtClean="0"/>
              <a:t>Can be used to determine genetic abnormalities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165888"/>
            <a:ext cx="4800600" cy="49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Patau</a:t>
            </a:r>
            <a:r>
              <a:rPr lang="en-US" dirty="0" smtClean="0"/>
              <a:t> Syndrome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039" y="1676400"/>
            <a:ext cx="4824761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639" y="1219200"/>
            <a:ext cx="3581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dirty="0" smtClean="0"/>
              <a:t>Abnormal number of chromosomes</a:t>
            </a:r>
          </a:p>
          <a:p>
            <a:pPr marL="457200" indent="-457200">
              <a:buFontTx/>
              <a:buChar char="-"/>
            </a:pPr>
            <a:r>
              <a:rPr lang="en-US" sz="3000" dirty="0" smtClean="0"/>
              <a:t>Trisomy-13</a:t>
            </a:r>
            <a:endParaRPr lang="en-US" sz="3000" dirty="0" smtClean="0"/>
          </a:p>
          <a:p>
            <a:pPr marL="457200" indent="-457200">
              <a:buFontTx/>
              <a:buChar char="-"/>
            </a:pPr>
            <a:r>
              <a:rPr lang="en-US" sz="3000" dirty="0" smtClean="0"/>
              <a:t>Have 47 chromosomes instead of </a:t>
            </a:r>
            <a:r>
              <a:rPr lang="en-US" sz="3000" dirty="0" smtClean="0"/>
              <a:t>46</a:t>
            </a:r>
          </a:p>
          <a:p>
            <a:pPr marL="457200" indent="-457200">
              <a:buFontTx/>
              <a:buChar char="-"/>
            </a:pPr>
            <a:r>
              <a:rPr lang="en-US" sz="3000" dirty="0" smtClean="0"/>
              <a:t>Serious eye, brain, circulatory defects</a:t>
            </a:r>
            <a:endParaRPr lang="en-US" sz="3000" dirty="0" smtClean="0"/>
          </a:p>
          <a:p>
            <a:pPr marL="457200" indent="-457200">
              <a:buFontTx/>
              <a:buChar char="-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8053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417638"/>
            <a:ext cx="5985365" cy="498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2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anchor="ctr"/>
          <a:lstStyle/>
          <a:p>
            <a:r>
              <a:rPr lang="en-US" sz="4400"/>
              <a:t>Mitosis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sz="3200"/>
              <a:t>Biology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560" y="228600"/>
            <a:ext cx="917956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728</Words>
  <Application>Microsoft Office PowerPoint</Application>
  <PresentationFormat>On-screen Show (4:3)</PresentationFormat>
  <Paragraphs>167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Rounded MT Bold</vt:lpstr>
      <vt:lpstr>Comic Sans MS</vt:lpstr>
      <vt:lpstr>Times New Roman</vt:lpstr>
      <vt:lpstr>Wingdings 2</vt:lpstr>
      <vt:lpstr>Default Design</vt:lpstr>
      <vt:lpstr>Cell Division</vt:lpstr>
      <vt:lpstr>Chromosomes</vt:lpstr>
      <vt:lpstr>Chromosome Types (animals)</vt:lpstr>
      <vt:lpstr>Haploid vs. Diploid Cells</vt:lpstr>
      <vt:lpstr>Karyotype</vt:lpstr>
      <vt:lpstr>Patau Syndrome</vt:lpstr>
      <vt:lpstr>Cell Cycle</vt:lpstr>
      <vt:lpstr>Mitosis</vt:lpstr>
      <vt:lpstr>PowerPoint Presentation</vt:lpstr>
      <vt:lpstr>Cell division Includes  Interphase and Mitotic phases</vt:lpstr>
      <vt:lpstr>Interphase</vt:lpstr>
      <vt:lpstr>Cells Undergoing Mitosis</vt:lpstr>
      <vt:lpstr>Mitotic phases</vt:lpstr>
      <vt:lpstr>Prophase</vt:lpstr>
      <vt:lpstr>PowerPoint Presentation</vt:lpstr>
      <vt:lpstr>Metaphase</vt:lpstr>
      <vt:lpstr>PowerPoint Presentation</vt:lpstr>
      <vt:lpstr>Anaphase</vt:lpstr>
      <vt:lpstr>PowerPoint Presentation</vt:lpstr>
      <vt:lpstr>Telophase</vt:lpstr>
      <vt:lpstr>Cytokinesis</vt:lpstr>
      <vt:lpstr>Cytokinesis</vt:lpstr>
      <vt:lpstr>Mitosis cell cycle</vt:lpstr>
      <vt:lpstr>Meiosis</vt:lpstr>
      <vt:lpstr>Meiosis</vt:lpstr>
      <vt:lpstr>Meiosis</vt:lpstr>
      <vt:lpstr>Spermatogenesis &amp; Oogenesis</vt:lpstr>
      <vt:lpstr>Meiosis I </vt:lpstr>
      <vt:lpstr>Metaphase I</vt:lpstr>
      <vt:lpstr>Crossing Over</vt:lpstr>
      <vt:lpstr>Chiasmata</vt:lpstr>
      <vt:lpstr>Anaphase I</vt:lpstr>
      <vt:lpstr>Meiosis II</vt:lpstr>
      <vt:lpstr>Overview of Meiosis</vt:lpstr>
    </vt:vector>
  </TitlesOfParts>
  <Company>ECSD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 and Meiosis</dc:title>
  <dc:creator>messlingp</dc:creator>
  <cp:lastModifiedBy>Stalder, Elizabeth</cp:lastModifiedBy>
  <cp:revision>20</cp:revision>
  <dcterms:created xsi:type="dcterms:W3CDTF">2010-10-15T13:47:05Z</dcterms:created>
  <dcterms:modified xsi:type="dcterms:W3CDTF">2014-02-25T16:05:35Z</dcterms:modified>
</cp:coreProperties>
</file>