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367" r:id="rId2"/>
    <p:sldId id="399" r:id="rId3"/>
    <p:sldId id="400" r:id="rId4"/>
    <p:sldId id="371" r:id="rId5"/>
    <p:sldId id="373" r:id="rId6"/>
    <p:sldId id="375" r:id="rId7"/>
    <p:sldId id="376" r:id="rId8"/>
    <p:sldId id="401" r:id="rId9"/>
    <p:sldId id="412" r:id="rId10"/>
    <p:sldId id="382" r:id="rId11"/>
    <p:sldId id="383" r:id="rId12"/>
    <p:sldId id="385" r:id="rId13"/>
    <p:sldId id="386" r:id="rId14"/>
    <p:sldId id="384" r:id="rId15"/>
    <p:sldId id="378" r:id="rId16"/>
    <p:sldId id="398" r:id="rId17"/>
    <p:sldId id="379" r:id="rId18"/>
    <p:sldId id="381" r:id="rId19"/>
    <p:sldId id="406" r:id="rId20"/>
    <p:sldId id="387" r:id="rId21"/>
    <p:sldId id="416" r:id="rId22"/>
    <p:sldId id="414" r:id="rId23"/>
    <p:sldId id="389" r:id="rId24"/>
    <p:sldId id="415" r:id="rId25"/>
    <p:sldId id="411" r:id="rId26"/>
    <p:sldId id="390" r:id="rId27"/>
    <p:sldId id="392" r:id="rId28"/>
    <p:sldId id="393" r:id="rId29"/>
    <p:sldId id="394" r:id="rId30"/>
    <p:sldId id="395" r:id="rId31"/>
    <p:sldId id="396" r:id="rId32"/>
    <p:sldId id="365" r:id="rId33"/>
    <p:sldId id="417" r:id="rId34"/>
    <p:sldId id="377" r:id="rId3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D8D8D8"/>
    <a:srgbClr val="000000"/>
    <a:srgbClr val="076309"/>
    <a:srgbClr val="66FF66"/>
    <a:srgbClr val="FFEA18"/>
    <a:srgbClr val="80FF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 preferSingleView="1">
    <p:restoredLeft sz="22093" autoAdjust="0"/>
    <p:restoredTop sz="90929"/>
  </p:normalViewPr>
  <p:slideViewPr>
    <p:cSldViewPr snapToGrid="0">
      <p:cViewPr varScale="1">
        <p:scale>
          <a:sx n="75" d="100"/>
          <a:sy n="75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279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6A09D2EA-C7A2-4025-B4E1-B11EB30F7091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6170613" algn="r"/>
              </a:tabLst>
              <a:defRPr/>
            </a:pPr>
            <a:r>
              <a:rPr lang="en-US" sz="1100" b="1">
                <a:latin typeface="Arial" charset="0"/>
              </a:rPr>
              <a:t>Division Ave. High School	Ms. Foglia</a:t>
            </a:r>
            <a:endParaRPr lang="en-US" sz="1800" b="1">
              <a:latin typeface="Arial" charset="0"/>
            </a:endParaRPr>
          </a:p>
          <a:p>
            <a:pPr>
              <a:tabLst>
                <a:tab pos="6170613" algn="r"/>
              </a:tabLst>
              <a:defRPr/>
            </a:pPr>
            <a:r>
              <a:rPr lang="en-US" sz="1400" b="1">
                <a:latin typeface="Arial" charset="0"/>
              </a:rPr>
              <a:t>AP Biology</a:t>
            </a:r>
          </a:p>
        </p:txBody>
      </p:sp>
    </p:spTree>
    <p:extLst>
      <p:ext uri="{BB962C8B-B14F-4D97-AF65-F5344CB8AC3E}">
        <p14:creationId xmlns:p14="http://schemas.microsoft.com/office/powerpoint/2010/main" val="35813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endParaRPr lang="en-US" noProof="0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279FDC36-870A-4755-85CA-CFD3B85605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2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FDBA07-5DE9-4037-B326-0BF072ED307A}" type="slidenum">
              <a:rPr lang="en-US" sz="1200">
                <a:latin typeface="Times" panose="02020603050405020304" pitchFamily="18" charset="0"/>
              </a:rPr>
              <a:pPr/>
              <a:t>1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78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1CC6EB-CD2A-42C7-B5B0-48ECEC6AEE58}" type="slidenum">
              <a:rPr lang="en-US" sz="1200">
                <a:latin typeface="Times" panose="02020603050405020304" pitchFamily="18" charset="0"/>
              </a:rPr>
              <a:pPr/>
              <a:t>11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Not accidental that these 2 systems are similar, because both derived from the same primitive ancestor.</a:t>
            </a:r>
          </a:p>
        </p:txBody>
      </p:sp>
    </p:spTree>
    <p:extLst>
      <p:ext uri="{BB962C8B-B14F-4D97-AF65-F5344CB8AC3E}">
        <p14:creationId xmlns:p14="http://schemas.microsoft.com/office/powerpoint/2010/main" val="221669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7F5540-3E68-4295-B87A-1E519F5AA8C8}" type="slidenum">
              <a:rPr lang="en-US" sz="1200">
                <a:latin typeface="Times" panose="02020603050405020304" pitchFamily="18" charset="0"/>
              </a:rPr>
              <a:pPr/>
              <a:t>12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NADH is an input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ATP is an output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O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 combines with H</a:t>
            </a:r>
            <a:r>
              <a:rPr lang="en-US" baseline="30000" smtClean="0">
                <a:latin typeface="Arial" panose="020B0604020202020204" pitchFamily="34" charset="0"/>
              </a:rPr>
              <a:t>+</a:t>
            </a:r>
            <a:r>
              <a:rPr lang="en-US" smtClean="0">
                <a:latin typeface="Arial" panose="020B0604020202020204" pitchFamily="34" charset="0"/>
              </a:rPr>
              <a:t>’s to form water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Electron is being handed off from one electron carrier to another -- proteins, cytochrome proteins &amp; quinone lipids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So what if it runs in reverse??</a:t>
            </a:r>
          </a:p>
        </p:txBody>
      </p:sp>
    </p:spTree>
    <p:extLst>
      <p:ext uri="{BB962C8B-B14F-4D97-AF65-F5344CB8AC3E}">
        <p14:creationId xmlns:p14="http://schemas.microsoft.com/office/powerpoint/2010/main" val="4154133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7A1E78-16EE-4FDF-87CA-9805DABA237A}" type="slidenum">
              <a:rPr lang="en-US" sz="1200">
                <a:latin typeface="Times" panose="02020603050405020304" pitchFamily="18" charset="0"/>
              </a:rPr>
              <a:pPr/>
              <a:t>13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Two places where light comes in.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Remember photosynthesis is endergonic -- the electron transport chain is driven by light energy.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Need to look at that in more detail on next slide</a:t>
            </a:r>
          </a:p>
        </p:txBody>
      </p:sp>
    </p:spTree>
    <p:extLst>
      <p:ext uri="{BB962C8B-B14F-4D97-AF65-F5344CB8AC3E}">
        <p14:creationId xmlns:p14="http://schemas.microsoft.com/office/powerpoint/2010/main" val="596843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DF67DC-DA70-400B-AC42-CDE393691BCD}" type="slidenum">
              <a:rPr lang="en-US" sz="1200">
                <a:latin typeface="Times" panose="02020603050405020304" pitchFamily="18" charset="0"/>
              </a:rPr>
              <a:pPr/>
              <a:t>14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86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4C2E54-0ED7-4E29-8149-EA02C7F73E87}" type="slidenum">
              <a:rPr lang="en-US" sz="1200">
                <a:latin typeface="Times" panose="02020603050405020304" pitchFamily="18" charset="0"/>
              </a:rPr>
              <a:pPr/>
              <a:t>15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86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DD4135-BD75-446C-BA7F-095680636924}" type="slidenum">
              <a:rPr lang="en-US" sz="1200">
                <a:latin typeface="Times" panose="02020603050405020304" pitchFamily="18" charset="0"/>
              </a:rPr>
              <a:pPr/>
              <a:t>16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97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136AE8E-F220-4980-9DE4-3093E410398B}" type="slidenum">
              <a:rPr lang="en-US" sz="1200">
                <a:latin typeface="Times" panose="02020603050405020304" pitchFamily="18" charset="0"/>
              </a:rPr>
              <a:pPr/>
              <a:t>17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39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A0980-A8C8-4AB9-8D42-7205ACB3EAC3}" type="slidenum">
              <a:rPr lang="en-US" sz="1200">
                <a:latin typeface="Times" panose="02020603050405020304" pitchFamily="18" charset="0"/>
              </a:rPr>
              <a:pPr/>
              <a:t>18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Photons are absorbed by clusters of pigment molecules (</a:t>
            </a:r>
            <a:r>
              <a:rPr lang="en-US" smtClean="0">
                <a:latin typeface="Arial" panose="020B0604020202020204" pitchFamily="34" charset="0"/>
              </a:rPr>
              <a:t>antenna molecules)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in the thylakoid membrane.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When any antenna molecule absorbs a photon, it is transmitted from molecule to molecule until it reaches a particular chlorophyll </a:t>
            </a:r>
            <a:r>
              <a:rPr lang="en-US" i="1" smtClean="0">
                <a:latin typeface="Arial" panose="020B0604020202020204" pitchFamily="34" charset="0"/>
              </a:rPr>
              <a:t>a</a:t>
            </a:r>
            <a:r>
              <a:rPr lang="en-US" smtClean="0">
                <a:latin typeface="Arial" panose="020B0604020202020204" pitchFamily="34" charset="0"/>
              </a:rPr>
              <a:t> molecule = the </a:t>
            </a:r>
            <a:r>
              <a:rPr lang="en-US" b="1" smtClean="0">
                <a:latin typeface="Arial" panose="020B0604020202020204" pitchFamily="34" charset="0"/>
              </a:rPr>
              <a:t>reaction center</a:t>
            </a:r>
            <a:r>
              <a:rPr lang="en-US" smtClean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At the reaction center is a </a:t>
            </a:r>
            <a:r>
              <a:rPr lang="en-US" b="1" smtClean="0">
                <a:latin typeface="Arial" panose="020B0604020202020204" pitchFamily="34" charset="0"/>
              </a:rPr>
              <a:t>primary electron acceptor</a:t>
            </a:r>
            <a:r>
              <a:rPr lang="en-US" smtClean="0">
                <a:latin typeface="Arial" panose="020B0604020202020204" pitchFamily="34" charset="0"/>
              </a:rPr>
              <a:t> which removes an excited electron from the reaction center chlorophyll a.</a:t>
            </a:r>
          </a:p>
          <a:p>
            <a:pPr eaLnBrk="1" hangingPunct="1"/>
            <a:r>
              <a:rPr lang="en-US" b="1" smtClean="0">
                <a:latin typeface="Arial" panose="020B0604020202020204" pitchFamily="34" charset="0"/>
              </a:rPr>
              <a:t>This starts the light reactions.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Don’t compete with each other, work synergistically using different wavelengths.</a:t>
            </a:r>
            <a:r>
              <a:rPr lang="en-US" smtClean="0">
                <a:latin typeface="ヒラギノ角ゴ Pro W3" pitchFamily="-93" charset="-128"/>
              </a:rPr>
              <a:t/>
            </a:r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5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86EA21-E1B1-4B04-B7B3-5032B1B619CF}" type="slidenum">
              <a:rPr lang="en-US" sz="1200">
                <a:latin typeface="Times" panose="02020603050405020304" pitchFamily="18" charset="0"/>
              </a:rPr>
              <a:pPr/>
              <a:t>19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Two places where light comes in.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Remember photosynthesis is endergonic -- the electron transport chain is driven by light energy.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Need to look at that in more detail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482571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FA243-FE3C-4270-A846-C4C17B1AA592}" type="slidenum">
              <a:rPr lang="en-US" sz="1200">
                <a:latin typeface="Times" panose="02020603050405020304" pitchFamily="18" charset="0"/>
              </a:rPr>
              <a:pPr/>
              <a:t>20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9538" indent="-109538" eaLnBrk="1" hangingPunct="1">
              <a:buFont typeface="Wingdings" panose="05000000000000000000" pitchFamily="2" charset="2"/>
              <a:buChar char="§"/>
            </a:pPr>
            <a:r>
              <a:rPr lang="en-US" smtClean="0">
                <a:latin typeface="Arial" panose="020B0604020202020204" pitchFamily="34" charset="0"/>
              </a:rPr>
              <a:t>PS II absorbs light</a:t>
            </a:r>
          </a:p>
          <a:p>
            <a:pPr marL="407988" lvl="1" indent="-125413" eaLnBrk="1" hangingPunct="1"/>
            <a:r>
              <a:rPr lang="en-US" smtClean="0">
                <a:latin typeface="Arial" panose="020B0604020202020204" pitchFamily="34" charset="0"/>
              </a:rPr>
              <a:t>Excited electron passes from chlorophyll to the primary electron acceptor</a:t>
            </a:r>
          </a:p>
          <a:p>
            <a:pPr marL="407988" lvl="1" indent="-125413" eaLnBrk="1" hangingPunct="1"/>
            <a:r>
              <a:rPr lang="en-US" smtClean="0">
                <a:latin typeface="Arial" panose="020B0604020202020204" pitchFamily="34" charset="0"/>
              </a:rPr>
              <a:t>Need to replace electron in chlorophyll</a:t>
            </a:r>
          </a:p>
          <a:p>
            <a:pPr marL="407988" lvl="1" indent="-125413" eaLnBrk="1" hangingPunct="1"/>
            <a:r>
              <a:rPr lang="en-US" smtClean="0">
                <a:latin typeface="Arial" panose="020B0604020202020204" pitchFamily="34" charset="0"/>
              </a:rPr>
              <a:t>An enzyme extracts electrons from H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O &amp; supplies them to the chlorophyll</a:t>
            </a:r>
          </a:p>
          <a:p>
            <a:pPr lvl="2" indent="-125413" eaLnBrk="1" hangingPunct="1"/>
            <a:r>
              <a:rPr lang="en-US" smtClean="0">
                <a:latin typeface="Arial" panose="020B0604020202020204" pitchFamily="34" charset="0"/>
              </a:rPr>
              <a:t>This reaction splits H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O into 2 H</a:t>
            </a:r>
            <a:r>
              <a:rPr lang="en-US" baseline="30000" smtClean="0">
                <a:latin typeface="Arial" panose="020B0604020202020204" pitchFamily="34" charset="0"/>
              </a:rPr>
              <a:t>+</a:t>
            </a:r>
            <a:r>
              <a:rPr lang="en-US" smtClean="0">
                <a:latin typeface="Arial" panose="020B0604020202020204" pitchFamily="34" charset="0"/>
              </a:rPr>
              <a:t> &amp; O</a:t>
            </a:r>
            <a:r>
              <a:rPr lang="en-US" baseline="30000" smtClean="0">
                <a:latin typeface="Arial" panose="020B0604020202020204" pitchFamily="34" charset="0"/>
              </a:rPr>
              <a:t>-</a:t>
            </a:r>
            <a:r>
              <a:rPr lang="en-US" smtClean="0">
                <a:latin typeface="Arial" panose="020B0604020202020204" pitchFamily="34" charset="0"/>
              </a:rPr>
              <a:t> which combines with another O</a:t>
            </a:r>
            <a:r>
              <a:rPr lang="en-US" baseline="30000" smtClean="0">
                <a:latin typeface="Arial" panose="020B0604020202020204" pitchFamily="34" charset="0"/>
              </a:rPr>
              <a:t>-</a:t>
            </a:r>
            <a:r>
              <a:rPr lang="en-US" smtClean="0">
                <a:latin typeface="Arial" panose="020B0604020202020204" pitchFamily="34" charset="0"/>
              </a:rPr>
              <a:t> to form O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</a:p>
          <a:p>
            <a:pPr lvl="2" indent="-125413" eaLnBrk="1" hangingPunct="1"/>
            <a:r>
              <a:rPr lang="en-US" smtClean="0">
                <a:latin typeface="Arial" panose="020B0604020202020204" pitchFamily="34" charset="0"/>
              </a:rPr>
              <a:t>O</a:t>
            </a:r>
            <a:r>
              <a:rPr lang="en-US" baseline="-25000" smtClean="0">
                <a:latin typeface="Arial" panose="020B0604020202020204" pitchFamily="34" charset="0"/>
              </a:rPr>
              <a:t>2 </a:t>
            </a:r>
            <a:r>
              <a:rPr lang="en-US" smtClean="0">
                <a:latin typeface="Arial" panose="020B0604020202020204" pitchFamily="34" charset="0"/>
              </a:rPr>
              <a:t>released to atmosphere</a:t>
            </a:r>
          </a:p>
          <a:p>
            <a:pPr marL="109538" indent="-109538" eaLnBrk="1" hangingPunct="1">
              <a:buFont typeface="Wingdings" panose="05000000000000000000" pitchFamily="2" charset="2"/>
              <a:buChar char="§"/>
            </a:pPr>
            <a:r>
              <a:rPr lang="en-US" smtClean="0">
                <a:latin typeface="Arial" panose="020B0604020202020204" pitchFamily="34" charset="0"/>
              </a:rPr>
              <a:t>Chlorophyll absorbs light energy (photon) and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this moves an electron to a higher energy state</a:t>
            </a:r>
            <a:r>
              <a:rPr lang="en-US" smtClean="0">
                <a:latin typeface="Arial" panose="020B0604020202020204" pitchFamily="34" charset="0"/>
              </a:rPr>
              <a:t> </a:t>
            </a:r>
          </a:p>
          <a:p>
            <a:pPr marL="407988" lvl="1" indent="-125413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Electron is handed off down chain from electron acceptor to electron acceptor</a:t>
            </a:r>
            <a:endParaRPr lang="en-US" smtClean="0">
              <a:latin typeface="Arial" panose="020B0604020202020204" pitchFamily="34" charset="0"/>
            </a:endParaRPr>
          </a:p>
          <a:p>
            <a:pPr marL="407988" lvl="1" indent="-125413" eaLnBrk="1" hangingPunct="1"/>
            <a:r>
              <a:rPr lang="en-US" smtClean="0">
                <a:latin typeface="Arial" panose="020B0604020202020204" pitchFamily="34" charset="0"/>
              </a:rPr>
              <a:t>In process has collected H</a:t>
            </a:r>
            <a:r>
              <a:rPr lang="en-US" baseline="30000" smtClean="0">
                <a:latin typeface="Arial" panose="020B0604020202020204" pitchFamily="34" charset="0"/>
              </a:rPr>
              <a:t>+</a:t>
            </a:r>
            <a:r>
              <a:rPr lang="en-US" smtClean="0">
                <a:latin typeface="Arial" panose="020B0604020202020204" pitchFamily="34" charset="0"/>
              </a:rPr>
              <a:t> ions from H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O &amp; also pumped by Plastoquinone within thylakoid sac. </a:t>
            </a:r>
          </a:p>
          <a:p>
            <a:pPr lvl="2" indent="-125413" eaLnBrk="1" hangingPunct="1"/>
            <a:r>
              <a:rPr lang="en-US" smtClean="0">
                <a:latin typeface="Arial" panose="020B0604020202020204" pitchFamily="34" charset="0"/>
              </a:rPr>
              <a:t>Flow back through ATP synthase to generate ATP.</a:t>
            </a:r>
          </a:p>
        </p:txBody>
      </p:sp>
    </p:spTree>
    <p:extLst>
      <p:ext uri="{BB962C8B-B14F-4D97-AF65-F5344CB8AC3E}">
        <p14:creationId xmlns:p14="http://schemas.microsoft.com/office/powerpoint/2010/main" val="114823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ACF840-E6D9-4DEE-A6C3-B32971BBEFF3}" type="slidenum">
              <a:rPr lang="en-US" sz="1200">
                <a:latin typeface="Times" panose="02020603050405020304" pitchFamily="18" charset="0"/>
              </a:rPr>
              <a:pPr/>
              <a:t>2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32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5EBE06-D643-42CF-B458-32AB14F1D8AF}" type="slidenum">
              <a:rPr lang="en-US" sz="1200">
                <a:latin typeface="Times" panose="02020603050405020304" pitchFamily="18" charset="0"/>
              </a:rPr>
              <a:pPr/>
              <a:t>23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9538" indent="-109538" eaLnBrk="1" hangingPunct="1">
              <a:buFont typeface="Wingdings" panose="05000000000000000000" pitchFamily="2" charset="2"/>
              <a:buChar char="§"/>
            </a:pPr>
            <a:r>
              <a:rPr lang="en-US" smtClean="0">
                <a:latin typeface="Arial" panose="020B0604020202020204" pitchFamily="34" charset="0"/>
              </a:rPr>
              <a:t>Need a 2nd photon -- shot of light energy to excite electron back up to high energy state. </a:t>
            </a:r>
          </a:p>
          <a:p>
            <a:pPr marL="457200" lvl="1" eaLnBrk="1" hangingPunct="1"/>
            <a:r>
              <a:rPr lang="en-US" smtClean="0">
                <a:latin typeface="Arial" panose="020B0604020202020204" pitchFamily="34" charset="0"/>
              </a:rPr>
              <a:t>2nd ETC drives reduction of NADP to NADPH.</a:t>
            </a:r>
          </a:p>
          <a:p>
            <a:pPr marL="109538" indent="-109538" eaLnBrk="1" hangingPunct="1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Light comes in at 2 points. </a:t>
            </a:r>
          </a:p>
          <a:p>
            <a:pPr marL="457200" lvl="1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Produce ATP &amp; NADPH</a:t>
            </a:r>
          </a:p>
        </p:txBody>
      </p:sp>
    </p:spTree>
    <p:extLst>
      <p:ext uri="{BB962C8B-B14F-4D97-AF65-F5344CB8AC3E}">
        <p14:creationId xmlns:p14="http://schemas.microsoft.com/office/powerpoint/2010/main" val="2941209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7F9425-B3E9-4E74-A245-957CB0E3C041}" type="slidenum">
              <a:rPr lang="en-US" sz="1200">
                <a:latin typeface="Times" panose="02020603050405020304" pitchFamily="18" charset="0"/>
              </a:rPr>
              <a:pPr/>
              <a:t>24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9538" indent="-109538" eaLnBrk="1" hangingPunct="1">
              <a:buFont typeface="Wingdings" panose="05000000000000000000" pitchFamily="2" charset="2"/>
              <a:buChar char="§"/>
            </a:pPr>
            <a:r>
              <a:rPr lang="en-US" smtClean="0">
                <a:latin typeface="Arial" panose="020B0604020202020204" pitchFamily="34" charset="0"/>
              </a:rPr>
              <a:t>Need a 2nd photon -- shot of light energy to excite electron back up to high energy state. </a:t>
            </a:r>
          </a:p>
          <a:p>
            <a:pPr marL="457200" lvl="1" eaLnBrk="1" hangingPunct="1"/>
            <a:r>
              <a:rPr lang="en-US" smtClean="0">
                <a:latin typeface="Arial" panose="020B0604020202020204" pitchFamily="34" charset="0"/>
              </a:rPr>
              <a:t>2nd ETC drives reduction of NADP to NADPH.</a:t>
            </a:r>
          </a:p>
          <a:p>
            <a:pPr marL="109538" indent="-109538" eaLnBrk="1" hangingPunct="1">
              <a:buFont typeface="Wingdings" panose="05000000000000000000" pitchFamily="2" charset="2"/>
              <a:buChar char="§"/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Light comes in at 2 points. </a:t>
            </a:r>
          </a:p>
          <a:p>
            <a:pPr marL="457200" lvl="1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Produce ATP &amp; NADPH</a:t>
            </a:r>
          </a:p>
        </p:txBody>
      </p:sp>
    </p:spTree>
    <p:extLst>
      <p:ext uri="{BB962C8B-B14F-4D97-AF65-F5344CB8AC3E}">
        <p14:creationId xmlns:p14="http://schemas.microsoft.com/office/powerpoint/2010/main" val="563171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FD4E2C-2500-41D4-BDF1-C1F24C143D7C}" type="slidenum">
              <a:rPr lang="en-US" sz="1200">
                <a:latin typeface="Times" panose="02020603050405020304" pitchFamily="18" charset="0"/>
              </a:rPr>
              <a:pPr/>
              <a:t>25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Two places where light comes in.</a:t>
            </a: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Remember photosynthesis is endergonic -- the electron transport chain is driven by light energy.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latin typeface="Arial" panose="020B0604020202020204" pitchFamily="34" charset="0"/>
              </a:rPr>
              <a:t>Need to look at that in more detail on next slide</a:t>
            </a:r>
          </a:p>
        </p:txBody>
      </p:sp>
    </p:spTree>
    <p:extLst>
      <p:ext uri="{BB962C8B-B14F-4D97-AF65-F5344CB8AC3E}">
        <p14:creationId xmlns:p14="http://schemas.microsoft.com/office/powerpoint/2010/main" val="7803367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8201FC-790D-4B9A-964D-98DF16E6229A}" type="slidenum">
              <a:rPr lang="en-US" sz="1200">
                <a:latin typeface="Times" panose="02020603050405020304" pitchFamily="18" charset="0"/>
              </a:rPr>
              <a:pPr/>
              <a:t>26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8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9F6263-B754-49A4-888D-9A2A72770A7B}" type="slidenum">
              <a:rPr lang="en-US" sz="1200">
                <a:latin typeface="Times" panose="02020603050405020304" pitchFamily="18" charset="0"/>
              </a:rPr>
              <a:pPr/>
              <a:t>27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43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6765CD-8DDD-4745-8FFB-2D379B3CB8E7}" type="slidenum">
              <a:rPr lang="en-US" sz="1200">
                <a:latin typeface="Times" panose="02020603050405020304" pitchFamily="18" charset="0"/>
              </a:rPr>
              <a:pPr/>
              <a:t>28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1 photosystem is not enough.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Have to lift electron in 2 stages to a higher energy level. Does work as it falls.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First, produce ATP -- but producing ATP is not enough. 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Second, need to produce organic molecules for other uses &amp; also need to produce a stable storage molecule for a rainy day (sugars). This is done in Calvin Cycle!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592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D156AD-8F43-44ED-A7AA-E76D0FAE3E3B}" type="slidenum">
              <a:rPr lang="en-US" sz="1200">
                <a:latin typeface="Times" panose="02020603050405020304" pitchFamily="18" charset="0"/>
              </a:rPr>
              <a:pPr/>
              <a:t>29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98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F70D6-B905-4791-B554-9FE995713F0F}" type="slidenum">
              <a:rPr lang="en-US" sz="1200">
                <a:latin typeface="Times" panose="02020603050405020304" pitchFamily="18" charset="0"/>
              </a:rPr>
              <a:pPr/>
              <a:t>30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22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3904E1-C86B-4C5C-8EFE-DCBF430A590B}" type="slidenum">
              <a:rPr lang="en-US" sz="1200">
                <a:latin typeface="Times" panose="02020603050405020304" pitchFamily="18" charset="0"/>
              </a:rPr>
              <a:pPr/>
              <a:t>31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105400" cy="411480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mtClean="0">
                <a:latin typeface="Arial" panose="020B0604020202020204" pitchFamily="34" charset="0"/>
              </a:rPr>
              <a:t>Where did the energy come from?	The Sun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Where did the electrons come from? 	Chlorophyll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Where did the H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O come from?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	The ground through the roots/xylem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Where did the O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 come from? 	The splitting of water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Where did the O</a:t>
            </a:r>
            <a:r>
              <a:rPr lang="en-US" baseline="-25000" smtClean="0">
                <a:latin typeface="Arial" panose="020B0604020202020204" pitchFamily="34" charset="0"/>
              </a:rPr>
              <a:t>2</a:t>
            </a:r>
            <a:r>
              <a:rPr lang="en-US" smtClean="0">
                <a:latin typeface="Arial" panose="020B0604020202020204" pitchFamily="34" charset="0"/>
              </a:rPr>
              <a:t> go? 		Out stomates to air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Where did the H</a:t>
            </a:r>
            <a:r>
              <a:rPr lang="en-US" baseline="30000" smtClean="0">
                <a:latin typeface="Arial" panose="020B0604020202020204" pitchFamily="34" charset="0"/>
              </a:rPr>
              <a:t>+</a:t>
            </a:r>
            <a:r>
              <a:rPr lang="en-US" smtClean="0">
                <a:latin typeface="Arial" panose="020B0604020202020204" pitchFamily="34" charset="0"/>
              </a:rPr>
              <a:t> come from? 	The slitting of water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Where did the ATP come from?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	 Photosystem 2: Chemiosmosis (H+ gradient)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What will the ATP be used for?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	The work of plant life! Building sugars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Where did the NADPH come from?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	Reduction of NADP (Photosystem 1)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What will the NADPH be used for?	Calvin cycle / Carbon fixation 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55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3DF166-BF9B-4648-96C3-29DA880C7A31}" type="slidenum">
              <a:rPr lang="en-US" sz="1200">
                <a:latin typeface="Times" panose="02020603050405020304" pitchFamily="18" charset="0"/>
              </a:rPr>
              <a:pPr/>
              <a:t>32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4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3F642-188F-48EA-8539-3FF34ED4A3B1}" type="slidenum">
              <a:rPr lang="en-US" sz="1200">
                <a:latin typeface="Times" panose="02020603050405020304" pitchFamily="18" charset="0"/>
              </a:rPr>
              <a:pPr/>
              <a:t>3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8203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2150C7-F81A-4666-A065-DA341BC32816}" type="slidenum">
              <a:rPr lang="en-US" sz="1200">
                <a:latin typeface="Times" panose="02020603050405020304" pitchFamily="18" charset="0"/>
              </a:rPr>
              <a:pPr/>
              <a:t>34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96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FF796C-AA3A-4EB1-9EFF-67D6B3CB8F75}" type="slidenum">
              <a:rPr lang="en-US" sz="1200">
                <a:latin typeface="Times" panose="02020603050405020304" pitchFamily="18" charset="0"/>
              </a:rPr>
              <a:pPr/>
              <a:t>4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So, in effect, photosynthesis is respiration run backwards powered by light.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Cellular Respiration</a:t>
            </a:r>
          </a:p>
          <a:p>
            <a:pPr marL="517525" lvl="1" indent="-173038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oxidize C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 CO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 &amp; produce H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endParaRPr lang="en-US" baseline="-250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17525" lvl="1" indent="-173038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fall of electrons downhill to O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517525" lvl="1" indent="-173038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exergonic</a:t>
            </a:r>
            <a:endParaRPr lang="en-US" sz="10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Photosynthesis </a:t>
            </a:r>
          </a:p>
          <a:p>
            <a:pPr marL="517525" lvl="1" indent="-173038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reduce CO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 C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 &amp; produce O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  <a:p>
            <a:pPr marL="517525" lvl="1" indent="-173038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boost electrons uphill by splitting H</a:t>
            </a:r>
            <a:r>
              <a:rPr lang="en-US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</a:p>
          <a:p>
            <a:pPr marL="517525" lvl="1" indent="-173038" eaLnBrk="1" hangingPunct="1"/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endergonic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29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FAB499-4D6B-4955-B55C-5AE8F7D9C3BF}" type="slidenum">
              <a:rPr lang="en-US" sz="1200">
                <a:latin typeface="Times" panose="02020603050405020304" pitchFamily="18" charset="0"/>
              </a:rPr>
              <a:pPr/>
              <a:t>5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2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F07515-AAB2-4139-AE11-0A2AA594CBE4}" type="slidenum">
              <a:rPr lang="en-US" sz="1200">
                <a:latin typeface="Times" panose="02020603050405020304" pitchFamily="18" charset="0"/>
              </a:rPr>
              <a:pPr/>
              <a:t>6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7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855DB0-B9BF-48A7-96EB-58EBE9D06CDE}" type="slidenum">
              <a:rPr lang="en-US" sz="1200">
                <a:latin typeface="Times" panose="02020603050405020304" pitchFamily="18" charset="0"/>
              </a:rPr>
              <a:pPr/>
              <a:t>7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10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CE9DBD-22D2-4AF4-B318-2085DD5E8CA2}" type="slidenum">
              <a:rPr lang="en-US" sz="1200">
                <a:latin typeface="Times" panose="02020603050405020304" pitchFamily="18" charset="0"/>
              </a:rPr>
              <a:pPr/>
              <a:t>9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A typical mesophyll cell has 30-40 chloroplasts, each about 2-4 microns by 4-7 microns long.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Each chloroplast has two membranes around a central aqueous space, the stroma.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In the stroma are membranous sacs,  the thylakoids.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These have an internal aqueous space, the thylakoid lumen or thylakoid space.</a:t>
            </a:r>
          </a:p>
          <a:p>
            <a:pPr eaLnBrk="1" hangingPunct="1">
              <a:buClr>
                <a:srgbClr val="339933"/>
              </a:buClr>
            </a:pPr>
            <a:r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t>Thylakoids may be stacked into columns called grana.</a:t>
            </a:r>
          </a:p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0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034D8D-B6DF-46CF-B516-6C203A8832D5}" type="slidenum">
              <a:rPr lang="en-US" sz="1200">
                <a:latin typeface="Times" panose="02020603050405020304" pitchFamily="18" charset="0"/>
              </a:rPr>
              <a:pPr/>
              <a:t>10</a:t>
            </a:fld>
            <a:endParaRPr lang="en-US" sz="1200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61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48" charset="0"/>
            </a:endParaRPr>
          </a:p>
        </p:txBody>
      </p:sp>
      <p:sp>
        <p:nvSpPr>
          <p:cNvPr id="5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6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7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10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11" name="Line 80"/>
            <p:cNvSpPr>
              <a:spLocks noChangeShapeType="1"/>
            </p:cNvSpPr>
            <p:nvPr userDrawn="1"/>
          </p:nvSpPr>
          <p:spPr bwMode="auto">
            <a:xfrm>
              <a:off x="241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2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AP Biology</a:t>
            </a:r>
            <a:endParaRPr lang="en-US">
              <a:latin typeface="Times" pitchFamily="48" charset="0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4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934200" y="6264275"/>
            <a:ext cx="1524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2007-2008</a:t>
            </a:r>
          </a:p>
        </p:txBody>
      </p:sp>
      <p:sp>
        <p:nvSpPr>
          <p:cNvPr id="16" name="Rectangle 70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6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6530B-00A3-4DBC-83F7-B11000DA09E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9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91757-F329-444C-B8B4-D2B65A02BE06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5F1BC-BA92-4338-9E17-1A0D780EFAC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0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70BF7-15EE-4BEE-BAC6-69485491976F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6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57021-FB5F-4555-8219-A8DB00C5C10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0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1DDCC-BF7E-4B9F-AAB6-835C194E324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3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C9D06-6028-4F12-AA59-DF6E3F5E62C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56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9715F-FCCE-49A5-9EB8-ED4F2BCE38CB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2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2FA01-E21D-4E82-A779-46FCF0B88745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89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A7921-9A88-41FE-BBFC-94B22CF69F83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3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62400" y="6492875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1806F703-BED9-4FD2-906B-BBF8670FD8FA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" pitchFamily="48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228600" y="638492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600" b="1">
                <a:latin typeface="Arial" charset="0"/>
              </a:rPr>
              <a:t>AP Biology</a:t>
            </a:r>
            <a:endParaRPr lang="en-US">
              <a:latin typeface="Times" pitchFamily="4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anose="05000000000000000000" pitchFamily="2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3.bin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bin"/><Relationship Id="rId5" Type="http://schemas.openxmlformats.org/officeDocument/2006/relationships/audio" Target="../media/audio6.bin"/><Relationship Id="rId4" Type="http://schemas.openxmlformats.org/officeDocument/2006/relationships/audio" Target="../media/audio9.bin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bin"/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8.bin"/><Relationship Id="rId10" Type="http://schemas.openxmlformats.org/officeDocument/2006/relationships/image" Target="../media/image16.png"/><Relationship Id="rId4" Type="http://schemas.openxmlformats.org/officeDocument/2006/relationships/audio" Target="../media/audio9.bin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audio" Target="../media/audio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audio" Target="../media/audio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bin"/><Relationship Id="rId5" Type="http://schemas.openxmlformats.org/officeDocument/2006/relationships/audio" Target="../media/audio3.bin"/><Relationship Id="rId4" Type="http://schemas.openxmlformats.org/officeDocument/2006/relationships/audio" Target="../media/audio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21.jpeg"/><Relationship Id="rId4" Type="http://schemas.openxmlformats.org/officeDocument/2006/relationships/audio" Target="../media/audio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audio" Target="../media/audio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audio" Target="../media/audio4.bin"/><Relationship Id="rId4" Type="http://schemas.openxmlformats.org/officeDocument/2006/relationships/audio" Target="../media/audio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audio" Target="../media/audio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3.bin"/><Relationship Id="rId7" Type="http://schemas.openxmlformats.org/officeDocument/2006/relationships/audio" Target="../media/audio8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1.bin"/><Relationship Id="rId4" Type="http://schemas.openxmlformats.org/officeDocument/2006/relationships/audio" Target="../media/audio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13" Type="http://schemas.openxmlformats.org/officeDocument/2006/relationships/image" Target="../media/image4.wmf"/><Relationship Id="rId3" Type="http://schemas.openxmlformats.org/officeDocument/2006/relationships/audio" Target="../media/audio5.bin"/><Relationship Id="rId7" Type="http://schemas.openxmlformats.org/officeDocument/2006/relationships/audio" Target="../media/audio8.bin"/><Relationship Id="rId12" Type="http://schemas.openxmlformats.org/officeDocument/2006/relationships/image" Target="../media/image27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11" Type="http://schemas.openxmlformats.org/officeDocument/2006/relationships/image" Target="../media/image26.png"/><Relationship Id="rId5" Type="http://schemas.openxmlformats.org/officeDocument/2006/relationships/audio" Target="../media/audio2.bin"/><Relationship Id="rId10" Type="http://schemas.openxmlformats.org/officeDocument/2006/relationships/audio" Target="../media/audio7.bin"/><Relationship Id="rId4" Type="http://schemas.openxmlformats.org/officeDocument/2006/relationships/audio" Target="../media/audio10.bin"/><Relationship Id="rId9" Type="http://schemas.openxmlformats.org/officeDocument/2006/relationships/audio" Target="../media/audio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bin"/><Relationship Id="rId7" Type="http://schemas.openxmlformats.org/officeDocument/2006/relationships/audio" Target="../media/audio7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bin"/><Relationship Id="rId5" Type="http://schemas.openxmlformats.org/officeDocument/2006/relationships/audio" Target="../media/audio5.bin"/><Relationship Id="rId4" Type="http://schemas.openxmlformats.org/officeDocument/2006/relationships/audio" Target="../media/audio4.bin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bin"/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bin"/><Relationship Id="rId5" Type="http://schemas.openxmlformats.org/officeDocument/2006/relationships/audio" Target="../media/audio4.bin"/><Relationship Id="rId4" Type="http://schemas.openxmlformats.org/officeDocument/2006/relationships/audio" Target="../media/audio1.bin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bin"/><Relationship Id="rId3" Type="http://schemas.openxmlformats.org/officeDocument/2006/relationships/audio" Target="../media/audio3.bin"/><Relationship Id="rId7" Type="http://schemas.openxmlformats.org/officeDocument/2006/relationships/audio" Target="../media/audio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bin"/><Relationship Id="rId5" Type="http://schemas.openxmlformats.org/officeDocument/2006/relationships/audio" Target="../media/audio4.bin"/><Relationship Id="rId10" Type="http://schemas.openxmlformats.org/officeDocument/2006/relationships/image" Target="../media/image32.png"/><Relationship Id="rId4" Type="http://schemas.openxmlformats.org/officeDocument/2006/relationships/audio" Target="../media/audio1.bin"/><Relationship Id="rId9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bin"/><Relationship Id="rId3" Type="http://schemas.openxmlformats.org/officeDocument/2006/relationships/audio" Target="../media/audio1.bin"/><Relationship Id="rId7" Type="http://schemas.openxmlformats.org/officeDocument/2006/relationships/audio" Target="../media/audio7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.bin"/><Relationship Id="rId11" Type="http://schemas.openxmlformats.org/officeDocument/2006/relationships/image" Target="../media/image33.png"/><Relationship Id="rId5" Type="http://schemas.openxmlformats.org/officeDocument/2006/relationships/audio" Target="../media/audio8.bin"/><Relationship Id="rId10" Type="http://schemas.openxmlformats.org/officeDocument/2006/relationships/image" Target="../media/image19.png"/><Relationship Id="rId4" Type="http://schemas.openxmlformats.org/officeDocument/2006/relationships/audio" Target="../media/audio5.bin"/><Relationship Id="rId9" Type="http://schemas.openxmlformats.org/officeDocument/2006/relationships/audio" Target="../media/audio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audio" Target="../media/audio9.bin"/><Relationship Id="rId4" Type="http://schemas.openxmlformats.org/officeDocument/2006/relationships/audio" Target="../media/audio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bin"/><Relationship Id="rId5" Type="http://schemas.openxmlformats.org/officeDocument/2006/relationships/audio" Target="../media/audio8.bin"/><Relationship Id="rId4" Type="http://schemas.openxmlformats.org/officeDocument/2006/relationships/audio" Target="../media/audio10.bin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audio" Target="../media/audio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.bin"/><Relationship Id="rId4" Type="http://schemas.openxmlformats.org/officeDocument/2006/relationships/audio" Target="../media/audio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bin"/><Relationship Id="rId3" Type="http://schemas.openxmlformats.org/officeDocument/2006/relationships/audio" Target="../media/audio8.bin"/><Relationship Id="rId7" Type="http://schemas.openxmlformats.org/officeDocument/2006/relationships/audio" Target="../media/audio9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7.bin"/><Relationship Id="rId10" Type="http://schemas.openxmlformats.org/officeDocument/2006/relationships/image" Target="../media/image35.png"/><Relationship Id="rId4" Type="http://schemas.openxmlformats.org/officeDocument/2006/relationships/audio" Target="../media/audio3.bin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4.bin"/><Relationship Id="rId4" Type="http://schemas.openxmlformats.org/officeDocument/2006/relationships/audio" Target="../media/audio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audio" Target="../media/audio3.bin"/><Relationship Id="rId7" Type="http://schemas.openxmlformats.org/officeDocument/2006/relationships/audio" Target="../media/audio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bin"/><Relationship Id="rId5" Type="http://schemas.openxmlformats.org/officeDocument/2006/relationships/audio" Target="../media/audio7.bin"/><Relationship Id="rId4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3.bin"/><Relationship Id="rId7" Type="http://schemas.openxmlformats.org/officeDocument/2006/relationships/audio" Target="../media/audio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bin"/><Relationship Id="rId5" Type="http://schemas.openxmlformats.org/officeDocument/2006/relationships/audio" Target="../media/audio1.bin"/><Relationship Id="rId4" Type="http://schemas.openxmlformats.org/officeDocument/2006/relationships/audio" Target="../media/audio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/>
              <a:t>2007-2008</a:t>
            </a:r>
            <a:endParaRPr lang="en-US" sz="1400" b="0"/>
          </a:p>
        </p:txBody>
      </p:sp>
      <p:pic>
        <p:nvPicPr>
          <p:cNvPr id="3075" name="Picture 2" descr="10-01a-P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8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5" name="Picture 15" descr="masked pengu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3600" y="4792663"/>
            <a:ext cx="194151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404813" y="1325563"/>
            <a:ext cx="1412875" cy="2325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58750" y="6326188"/>
            <a:ext cx="1412875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5"/>
          <a:stretch>
            <a:fillRect/>
          </a:stretch>
        </p:blipFill>
        <p:spPr bwMode="auto">
          <a:xfrm>
            <a:off x="4424363" y="179388"/>
            <a:ext cx="4719637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Photosynthesis</a:t>
            </a:r>
          </a:p>
        </p:txBody>
      </p:sp>
      <p:sp>
        <p:nvSpPr>
          <p:cNvPr id="399371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668463"/>
            <a:ext cx="7280275" cy="502285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Light reactions</a:t>
            </a: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light-dependent reactions</a:t>
            </a: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energy conversion reactions</a:t>
            </a:r>
            <a:endParaRPr lang="en-US" smtClean="0"/>
          </a:p>
          <a:p>
            <a:pPr lvl="2" eaLnBrk="1" hangingPunct="1"/>
            <a:r>
              <a:rPr lang="en-US" smtClean="0"/>
              <a:t>convert solar energy to chemical energy</a:t>
            </a:r>
          </a:p>
          <a:p>
            <a:pPr lvl="2" eaLnBrk="1" hangingPunct="1"/>
            <a:r>
              <a:rPr lang="en-US" smtClean="0"/>
              <a:t>ATP &amp; NADPH</a:t>
            </a:r>
          </a:p>
          <a:p>
            <a:pPr eaLnBrk="1" hangingPunct="1"/>
            <a:r>
              <a:rPr lang="en-US" u="sng" smtClean="0">
                <a:solidFill>
                  <a:srgbClr val="CC0000"/>
                </a:solidFill>
              </a:rPr>
              <a:t>Calvin cycle</a:t>
            </a: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light-independent reactions</a:t>
            </a: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sugar building reactions</a:t>
            </a:r>
            <a:endParaRPr lang="en-US" smtClean="0"/>
          </a:p>
          <a:p>
            <a:pPr lvl="2" eaLnBrk="1" hangingPunct="1"/>
            <a:r>
              <a:rPr lang="en-US" smtClean="0"/>
              <a:t>uses chemical energy (ATP &amp; NADPH) to reduce CO</a:t>
            </a:r>
            <a:r>
              <a:rPr lang="en-US" baseline="-25000" smtClean="0"/>
              <a:t>2</a:t>
            </a:r>
            <a:r>
              <a:rPr lang="en-US" smtClean="0"/>
              <a:t> &amp; synthesize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12</a:t>
            </a:r>
            <a:r>
              <a:rPr lang="en-US" smtClean="0"/>
              <a:t>O</a:t>
            </a:r>
            <a:r>
              <a:rPr lang="en-US" baseline="-25000" smtClean="0"/>
              <a:t>6</a:t>
            </a:r>
            <a:endParaRPr lang="en-US" smtClean="0"/>
          </a:p>
        </p:txBody>
      </p:sp>
      <p:sp>
        <p:nvSpPr>
          <p:cNvPr id="399374" name="AutoShape 14"/>
          <p:cNvSpPr>
            <a:spLocks noChangeArrowheads="1"/>
          </p:cNvSpPr>
          <p:nvPr/>
        </p:nvSpPr>
        <p:spPr bwMode="auto">
          <a:xfrm>
            <a:off x="5330825" y="3879850"/>
            <a:ext cx="2565400" cy="1017588"/>
          </a:xfrm>
          <a:prstGeom prst="wedgeEllipseCallout">
            <a:avLst>
              <a:gd name="adj1" fmla="val 35088"/>
              <a:gd name="adj2" fmla="val 8541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It</a:t>
            </a:r>
            <a:r>
              <a:rPr lang="en-US" sz="2000" b="1">
                <a:solidFill>
                  <a:srgbClr val="0F116A"/>
                </a:solidFill>
                <a:ea typeface="ＭＳ Ｐゴシック" panose="020B0600070205080204" pitchFamily="34" charset="-128"/>
              </a:rPr>
              <a:t>’</a:t>
            </a:r>
            <a:r>
              <a:rPr lang="en-US" sz="20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 </a:t>
            </a:r>
            <a:r>
              <a:rPr lang="en-US" sz="2000" b="1" i="1" u="sng">
                <a:solidFill>
                  <a:srgbClr val="CC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not</a:t>
            </a:r>
            <a:r>
              <a:rPr lang="en-US" sz="20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 the</a:t>
            </a:r>
            <a:br>
              <a:rPr lang="en-US" sz="20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20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Dark Reactions</a:t>
            </a:r>
            <a:r>
              <a:rPr lang="en-US" sz="2000" b="1" i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!</a:t>
            </a:r>
          </a:p>
        </p:txBody>
      </p:sp>
      <p:sp>
        <p:nvSpPr>
          <p:cNvPr id="399382" name="Freeform 22"/>
          <p:cNvSpPr>
            <a:spLocks/>
          </p:cNvSpPr>
          <p:nvPr/>
        </p:nvSpPr>
        <p:spPr bwMode="auto">
          <a:xfrm>
            <a:off x="5529263" y="4354513"/>
            <a:ext cx="2314575" cy="450850"/>
          </a:xfrm>
          <a:custGeom>
            <a:avLst/>
            <a:gdLst>
              <a:gd name="T0" fmla="*/ 0 w 1525"/>
              <a:gd name="T1" fmla="*/ 245 h 384"/>
              <a:gd name="T2" fmla="*/ 175 w 1525"/>
              <a:gd name="T3" fmla="*/ 79 h 384"/>
              <a:gd name="T4" fmla="*/ 50 w 1525"/>
              <a:gd name="T5" fmla="*/ 304 h 384"/>
              <a:gd name="T6" fmla="*/ 250 w 1525"/>
              <a:gd name="T7" fmla="*/ 79 h 384"/>
              <a:gd name="T8" fmla="*/ 191 w 1525"/>
              <a:gd name="T9" fmla="*/ 304 h 384"/>
              <a:gd name="T10" fmla="*/ 416 w 1525"/>
              <a:gd name="T11" fmla="*/ 70 h 384"/>
              <a:gd name="T12" fmla="*/ 375 w 1525"/>
              <a:gd name="T13" fmla="*/ 295 h 384"/>
              <a:gd name="T14" fmla="*/ 600 w 1525"/>
              <a:gd name="T15" fmla="*/ 70 h 384"/>
              <a:gd name="T16" fmla="*/ 525 w 1525"/>
              <a:gd name="T17" fmla="*/ 354 h 384"/>
              <a:gd name="T18" fmla="*/ 783 w 1525"/>
              <a:gd name="T19" fmla="*/ 70 h 384"/>
              <a:gd name="T20" fmla="*/ 750 w 1525"/>
              <a:gd name="T21" fmla="*/ 320 h 384"/>
              <a:gd name="T22" fmla="*/ 975 w 1525"/>
              <a:gd name="T23" fmla="*/ 54 h 384"/>
              <a:gd name="T24" fmla="*/ 891 w 1525"/>
              <a:gd name="T25" fmla="*/ 354 h 384"/>
              <a:gd name="T26" fmla="*/ 1141 w 1525"/>
              <a:gd name="T27" fmla="*/ 4 h 384"/>
              <a:gd name="T28" fmla="*/ 1058 w 1525"/>
              <a:gd name="T29" fmla="*/ 379 h 384"/>
              <a:gd name="T30" fmla="*/ 1300 w 1525"/>
              <a:gd name="T31" fmla="*/ 37 h 384"/>
              <a:gd name="T32" fmla="*/ 1233 w 1525"/>
              <a:gd name="T33" fmla="*/ 337 h 384"/>
              <a:gd name="T34" fmla="*/ 1525 w 1525"/>
              <a:gd name="T35" fmla="*/ 45 h 3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25"/>
              <a:gd name="T55" fmla="*/ 0 h 384"/>
              <a:gd name="T56" fmla="*/ 1525 w 1525"/>
              <a:gd name="T57" fmla="*/ 384 h 3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25" h="384">
                <a:moveTo>
                  <a:pt x="0" y="245"/>
                </a:moveTo>
                <a:cubicBezTo>
                  <a:pt x="83" y="157"/>
                  <a:pt x="167" y="69"/>
                  <a:pt x="175" y="79"/>
                </a:cubicBezTo>
                <a:cubicBezTo>
                  <a:pt x="183" y="89"/>
                  <a:pt x="38" y="304"/>
                  <a:pt x="50" y="304"/>
                </a:cubicBezTo>
                <a:cubicBezTo>
                  <a:pt x="62" y="304"/>
                  <a:pt x="227" y="79"/>
                  <a:pt x="250" y="79"/>
                </a:cubicBezTo>
                <a:cubicBezTo>
                  <a:pt x="273" y="79"/>
                  <a:pt x="163" y="306"/>
                  <a:pt x="191" y="304"/>
                </a:cubicBezTo>
                <a:cubicBezTo>
                  <a:pt x="219" y="302"/>
                  <a:pt x="385" y="72"/>
                  <a:pt x="416" y="70"/>
                </a:cubicBezTo>
                <a:cubicBezTo>
                  <a:pt x="447" y="68"/>
                  <a:pt x="344" y="295"/>
                  <a:pt x="375" y="295"/>
                </a:cubicBezTo>
                <a:cubicBezTo>
                  <a:pt x="406" y="295"/>
                  <a:pt x="575" y="60"/>
                  <a:pt x="600" y="70"/>
                </a:cubicBezTo>
                <a:cubicBezTo>
                  <a:pt x="625" y="80"/>
                  <a:pt x="495" y="354"/>
                  <a:pt x="525" y="354"/>
                </a:cubicBezTo>
                <a:cubicBezTo>
                  <a:pt x="555" y="354"/>
                  <a:pt x="746" y="76"/>
                  <a:pt x="783" y="70"/>
                </a:cubicBezTo>
                <a:cubicBezTo>
                  <a:pt x="820" y="64"/>
                  <a:pt x="718" y="323"/>
                  <a:pt x="750" y="320"/>
                </a:cubicBezTo>
                <a:cubicBezTo>
                  <a:pt x="782" y="317"/>
                  <a:pt x="952" y="48"/>
                  <a:pt x="975" y="54"/>
                </a:cubicBezTo>
                <a:cubicBezTo>
                  <a:pt x="998" y="60"/>
                  <a:pt x="863" y="362"/>
                  <a:pt x="891" y="354"/>
                </a:cubicBezTo>
                <a:cubicBezTo>
                  <a:pt x="919" y="346"/>
                  <a:pt x="1113" y="0"/>
                  <a:pt x="1141" y="4"/>
                </a:cubicBezTo>
                <a:cubicBezTo>
                  <a:pt x="1169" y="8"/>
                  <a:pt x="1032" y="374"/>
                  <a:pt x="1058" y="379"/>
                </a:cubicBezTo>
                <a:cubicBezTo>
                  <a:pt x="1084" y="384"/>
                  <a:pt x="1271" y="44"/>
                  <a:pt x="1300" y="37"/>
                </a:cubicBezTo>
                <a:cubicBezTo>
                  <a:pt x="1329" y="30"/>
                  <a:pt x="1196" y="336"/>
                  <a:pt x="1233" y="337"/>
                </a:cubicBezTo>
                <a:cubicBezTo>
                  <a:pt x="1270" y="338"/>
                  <a:pt x="1397" y="191"/>
                  <a:pt x="1525" y="4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4" name="Picture 24" descr="piggybankNADP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633788"/>
            <a:ext cx="108902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993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9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9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9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9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1" grpId="0" build="p" autoUpdateAnimBg="0"/>
      <p:bldP spid="399374" grpId="0" animBg="1" autoUpdateAnimBg="0"/>
      <p:bldP spid="3993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30175" y="1371600"/>
            <a:ext cx="8328025" cy="5257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00005C"/>
              </a:buClr>
            </a:pPr>
            <a:r>
              <a:rPr lang="en-US" u="sng" smtClean="0">
                <a:solidFill>
                  <a:srgbClr val="CC0000"/>
                </a:solidFill>
              </a:rPr>
              <a:t>Electron Transport Chain</a:t>
            </a:r>
            <a:r>
              <a:rPr lang="en-US" smtClean="0"/>
              <a:t> </a:t>
            </a:r>
          </a:p>
          <a:p>
            <a:pPr marL="1085850" lvl="2" eaLnBrk="1" hangingPunct="1"/>
            <a:r>
              <a:rPr lang="en-US" smtClean="0"/>
              <a:t>like in cellular respiration</a:t>
            </a:r>
            <a:endParaRPr lang="en-US" u="sng" smtClean="0">
              <a:solidFill>
                <a:schemeClr val="tx2"/>
              </a:solidFill>
            </a:endParaRPr>
          </a:p>
          <a:p>
            <a:pPr lvl="1" eaLnBrk="1" hangingPunct="1">
              <a:buClrTx/>
            </a:pPr>
            <a:r>
              <a:rPr lang="en-US" smtClean="0"/>
              <a:t>proteins in organelle membrane </a:t>
            </a:r>
          </a:p>
          <a:p>
            <a:pPr lvl="1" eaLnBrk="1" hangingPunct="1"/>
            <a:r>
              <a:rPr lang="en-US" u="sng" smtClean="0">
                <a:solidFill>
                  <a:srgbClr val="CC0000"/>
                </a:solidFill>
              </a:rPr>
              <a:t>electron acceptors</a:t>
            </a:r>
            <a:endParaRPr lang="en-US" smtClean="0"/>
          </a:p>
          <a:p>
            <a:pPr marL="1085850" lvl="2" eaLnBrk="1" hangingPunct="1"/>
            <a:r>
              <a:rPr lang="en-US" u="sng" smtClean="0">
                <a:solidFill>
                  <a:srgbClr val="CC0000"/>
                </a:solidFill>
              </a:rPr>
              <a:t>NADPH</a:t>
            </a:r>
            <a:endParaRPr lang="en-US" smtClean="0"/>
          </a:p>
          <a:p>
            <a:pPr lvl="1" eaLnBrk="1" hangingPunct="1"/>
            <a:r>
              <a:rPr lang="en-US" smtClean="0"/>
              <a:t>proton (H</a:t>
            </a:r>
            <a:r>
              <a:rPr lang="en-US" baseline="30000" smtClean="0"/>
              <a:t>+</a:t>
            </a:r>
            <a:r>
              <a:rPr lang="en-US" smtClean="0"/>
              <a:t>) </a:t>
            </a:r>
            <a:br>
              <a:rPr lang="en-US" smtClean="0"/>
            </a:br>
            <a:r>
              <a:rPr lang="en-US" smtClean="0"/>
              <a:t>gradient across </a:t>
            </a:r>
            <a:br>
              <a:rPr lang="en-US" smtClean="0"/>
            </a:br>
            <a:r>
              <a:rPr lang="en-US" smtClean="0"/>
              <a:t>inner membrane</a:t>
            </a:r>
          </a:p>
          <a:p>
            <a:pPr marL="1085850" lvl="2" eaLnBrk="1" hangingPunct="1"/>
            <a:r>
              <a:rPr lang="en-US" sz="2000" smtClean="0"/>
              <a:t>find the double membrane</a:t>
            </a:r>
            <a:r>
              <a:rPr lang="en-US" sz="2000" i="1" smtClean="0"/>
              <a:t>!</a:t>
            </a:r>
            <a:endParaRPr lang="en-US" smtClean="0"/>
          </a:p>
          <a:p>
            <a:pPr lvl="1" eaLnBrk="1" hangingPunct="1"/>
            <a:r>
              <a:rPr lang="en-US" smtClean="0"/>
              <a:t>ATP synthase </a:t>
            </a:r>
            <a:br>
              <a:rPr lang="en-US" smtClean="0"/>
            </a:br>
            <a:r>
              <a:rPr lang="en-US" smtClean="0"/>
              <a:t>enzyme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7391400" y="6400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" b="3770"/>
          <a:stretch>
            <a:fillRect/>
          </a:stretch>
        </p:blipFill>
        <p:spPr bwMode="auto">
          <a:xfrm>
            <a:off x="3630613" y="2895600"/>
            <a:ext cx="55133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 reactions</a:t>
            </a:r>
          </a:p>
        </p:txBody>
      </p:sp>
      <p:sp>
        <p:nvSpPr>
          <p:cNvPr id="401414" name="Oval 6"/>
          <p:cNvSpPr>
            <a:spLocks noChangeArrowheads="1"/>
          </p:cNvSpPr>
          <p:nvPr/>
        </p:nvSpPr>
        <p:spPr bwMode="auto">
          <a:xfrm>
            <a:off x="5391150" y="379413"/>
            <a:ext cx="3602038" cy="137636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48500" y="503238"/>
            <a:ext cx="1652588" cy="542925"/>
            <a:chOff x="3600" y="3554"/>
            <a:chExt cx="1680" cy="555"/>
          </a:xfrm>
        </p:grpSpPr>
        <p:sp>
          <p:nvSpPr>
            <p:cNvPr id="13342" name="Oval 8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43" name="Rectangle 9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44" name="Rectangle 10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45" name="Rectangle 11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46" name="Rectangle 12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47" name="Rectangle 13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48" name="Rectangle 14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49" name="Rectangle 15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50" name="Rectangle 16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51" name="Rectangle 17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52" name="Rectangle 18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53" name="Rectangle 19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070725" y="996950"/>
            <a:ext cx="1652588" cy="542925"/>
            <a:chOff x="3600" y="3554"/>
            <a:chExt cx="1680" cy="555"/>
          </a:xfrm>
        </p:grpSpPr>
        <p:sp>
          <p:nvSpPr>
            <p:cNvPr id="13330" name="Oval 21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31" name="Rectangle 22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2" name="Rectangle 23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3" name="Rectangle 24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4" name="Rectangle 25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5" name="Rectangle 26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6" name="Rectangle 27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7" name="Rectangle 28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8" name="Rectangle 29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39" name="Rectangle 30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40" name="Rectangle 31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3341" name="Rectangle 32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-9786246">
            <a:off x="7215188" y="1284288"/>
            <a:ext cx="220662" cy="331787"/>
            <a:chOff x="450" y="1775"/>
            <a:chExt cx="161" cy="289"/>
          </a:xfrm>
        </p:grpSpPr>
        <p:sp>
          <p:nvSpPr>
            <p:cNvPr id="13328" name="AutoShape 34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329" name="Oval 35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01444" name="Freeform 36"/>
          <p:cNvSpPr>
            <a:spLocks/>
          </p:cNvSpPr>
          <p:nvPr/>
        </p:nvSpPr>
        <p:spPr bwMode="auto">
          <a:xfrm>
            <a:off x="6791325" y="1227138"/>
            <a:ext cx="601663" cy="466725"/>
          </a:xfrm>
          <a:custGeom>
            <a:avLst/>
            <a:gdLst>
              <a:gd name="T0" fmla="*/ 383 w 383"/>
              <a:gd name="T1" fmla="*/ 0 h 438"/>
              <a:gd name="T2" fmla="*/ 249 w 383"/>
              <a:gd name="T3" fmla="*/ 396 h 438"/>
              <a:gd name="T4" fmla="*/ 0 w 383"/>
              <a:gd name="T5" fmla="*/ 255 h 438"/>
              <a:gd name="T6" fmla="*/ 0 60000 65536"/>
              <a:gd name="T7" fmla="*/ 0 60000 65536"/>
              <a:gd name="T8" fmla="*/ 0 60000 65536"/>
              <a:gd name="T9" fmla="*/ 0 w 383"/>
              <a:gd name="T10" fmla="*/ 0 h 438"/>
              <a:gd name="T11" fmla="*/ 383 w 383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45" name="AutoShape 37"/>
          <p:cNvSpPr>
            <a:spLocks noChangeArrowheads="1"/>
          </p:cNvSpPr>
          <p:nvPr/>
        </p:nvSpPr>
        <p:spPr bwMode="auto">
          <a:xfrm>
            <a:off x="6232525" y="1165225"/>
            <a:ext cx="661988" cy="4333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401446" name="Picture 38" descr="piggybankNADP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352800"/>
            <a:ext cx="10890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Rectangle 39"/>
          <p:cNvSpPr>
            <a:spLocks noChangeArrowheads="1"/>
          </p:cNvSpPr>
          <p:nvPr/>
        </p:nvSpPr>
        <p:spPr bwMode="auto">
          <a:xfrm>
            <a:off x="836613" y="6518275"/>
            <a:ext cx="942975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01448" name="AutoShape 40"/>
          <p:cNvSpPr>
            <a:spLocks noChangeArrowheads="1"/>
          </p:cNvSpPr>
          <p:nvPr/>
        </p:nvSpPr>
        <p:spPr bwMode="auto">
          <a:xfrm>
            <a:off x="8012113" y="365125"/>
            <a:ext cx="10350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401449" name="AutoShape 41"/>
          <p:cNvSpPr>
            <a:spLocks noChangeArrowheads="1"/>
          </p:cNvSpPr>
          <p:nvPr/>
        </p:nvSpPr>
        <p:spPr bwMode="auto">
          <a:xfrm>
            <a:off x="5040313" y="428625"/>
            <a:ext cx="12636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1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1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1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1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14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1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1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1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1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1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1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1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1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0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1000"/>
                                        <p:tgtEl>
                                          <p:spTgt spid="401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3" grpId="0" build="p" autoUpdateAnimBg="0"/>
      <p:bldP spid="401414" grpId="0" animBg="1"/>
      <p:bldP spid="401444" grpId="0" animBg="1"/>
      <p:bldP spid="401445" grpId="0" animBg="1"/>
      <p:bldP spid="401448" grpId="0" animBg="1" autoUpdateAnimBg="0"/>
      <p:bldP spid="40144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90500" y="6327775"/>
            <a:ext cx="1322388" cy="530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92075" y="941388"/>
            <a:ext cx="9051925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2300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None/>
            </a:pPr>
            <a:r>
              <a:rPr lang="en-US" b="1" u="sng">
                <a:solidFill>
                  <a:srgbClr val="CC0000"/>
                </a:solidFill>
              </a:rPr>
              <a:t>Mitochondria</a:t>
            </a:r>
            <a:r>
              <a:rPr lang="en-US" b="1">
                <a:solidFill>
                  <a:srgbClr val="0F116A"/>
                </a:solidFill>
              </a:rPr>
              <a:t> transfer chemical energy from food molecules into chemical energy of </a:t>
            </a:r>
            <a:r>
              <a:rPr lang="en-US" b="1">
                <a:solidFill>
                  <a:srgbClr val="CC0000"/>
                </a:solidFill>
              </a:rPr>
              <a:t>ATP 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sz="2000" b="1"/>
              <a:t>use electron carrier </a:t>
            </a:r>
            <a:r>
              <a:rPr lang="en-US" sz="2000" b="1" u="sng">
                <a:solidFill>
                  <a:srgbClr val="CC0000"/>
                </a:solidFill>
              </a:rPr>
              <a:t>NADH</a:t>
            </a: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9"/>
          <a:stretch>
            <a:fillRect/>
          </a:stretch>
        </p:blipFill>
        <p:spPr>
          <a:xfrm>
            <a:off x="280988" y="1379538"/>
            <a:ext cx="8839200" cy="5446712"/>
          </a:xfrm>
        </p:spPr>
      </p:pic>
      <p:sp>
        <p:nvSpPr>
          <p:cNvPr id="14341" name="AutoShape 3"/>
          <p:cNvSpPr>
            <a:spLocks noChangeArrowheads="1"/>
          </p:cNvSpPr>
          <p:nvPr/>
        </p:nvSpPr>
        <p:spPr bwMode="auto">
          <a:xfrm>
            <a:off x="106363" y="357188"/>
            <a:ext cx="3438525" cy="566737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Respiration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05509" name="AutoShape 5"/>
          <p:cNvSpPr>
            <a:spLocks noChangeArrowheads="1"/>
          </p:cNvSpPr>
          <p:nvPr/>
        </p:nvSpPr>
        <p:spPr bwMode="auto">
          <a:xfrm>
            <a:off x="4862513" y="5757863"/>
            <a:ext cx="196850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CC0000"/>
                </a:solidFill>
              </a:rPr>
              <a:t>generates H</a:t>
            </a:r>
            <a:r>
              <a:rPr lang="en-US" sz="2000" b="1" baseline="-25000">
                <a:solidFill>
                  <a:srgbClr val="CC0000"/>
                </a:solidFill>
              </a:rPr>
              <a:t>2</a:t>
            </a:r>
            <a:r>
              <a:rPr lang="en-US" sz="2000" b="1">
                <a:solidFill>
                  <a:srgbClr val="CC0000"/>
                </a:solidFill>
              </a:rPr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8" grpId="0" build="p" bldLvl="2" autoUpdateAnimBg="0"/>
      <p:bldP spid="40550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381000" y="1181100"/>
            <a:ext cx="81153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01600" y="395288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4313238" y="366713"/>
            <a:ext cx="48307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3088" indent="-2238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None/>
            </a:pPr>
            <a:r>
              <a:rPr lang="en-US" sz="2200" b="1" u="sng">
                <a:solidFill>
                  <a:srgbClr val="0C8F0F"/>
                </a:solidFill>
              </a:rPr>
              <a:t>Chloroplasts</a:t>
            </a:r>
            <a:r>
              <a:rPr lang="en-US" sz="2200" b="1">
                <a:solidFill>
                  <a:srgbClr val="0F116A"/>
                </a:solidFill>
              </a:rPr>
              <a:t> transform light energy into chemical energy of </a:t>
            </a:r>
            <a:r>
              <a:rPr lang="en-US" sz="2200" b="1">
                <a:solidFill>
                  <a:srgbClr val="CC0000"/>
                </a:solidFill>
              </a:rPr>
              <a:t>ATP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</a:pPr>
            <a:r>
              <a:rPr lang="en-US" sz="2000" b="1"/>
              <a:t>use electron carrier </a:t>
            </a:r>
            <a:r>
              <a:rPr lang="en-US" sz="2000" b="1" u="sng">
                <a:solidFill>
                  <a:srgbClr val="008000"/>
                </a:solidFill>
              </a:rPr>
              <a:t>NADPH</a:t>
            </a:r>
            <a:endParaRPr lang="en-US" sz="2000" b="1">
              <a:solidFill>
                <a:schemeClr val="tx2"/>
              </a:solidFill>
            </a:endParaRPr>
          </a:p>
        </p:txBody>
      </p:sp>
      <p:sp>
        <p:nvSpPr>
          <p:cNvPr id="407558" name="AutoShape 6"/>
          <p:cNvSpPr>
            <a:spLocks noChangeArrowheads="1"/>
          </p:cNvSpPr>
          <p:nvPr/>
        </p:nvSpPr>
        <p:spPr bwMode="auto">
          <a:xfrm>
            <a:off x="2309813" y="5764213"/>
            <a:ext cx="1782762" cy="4318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CC0000"/>
                </a:solidFill>
              </a:rPr>
              <a:t>generates O</a:t>
            </a:r>
            <a:r>
              <a:rPr lang="en-US" sz="2000" b="1" baseline="-25000">
                <a:solidFill>
                  <a:srgbClr val="CC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7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build="p" autoUpdateAnimBg="0"/>
      <p:bldP spid="40755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ATP that “Jack” built</a:t>
            </a:r>
          </a:p>
        </p:txBody>
      </p:sp>
      <p:sp>
        <p:nvSpPr>
          <p:cNvPr id="403459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85788" y="2986088"/>
            <a:ext cx="7177087" cy="3871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8838" indent="-28733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0F116A"/>
                </a:solidFill>
              </a:rPr>
              <a:t>moves the electrons 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0F116A"/>
                </a:solidFill>
              </a:rPr>
              <a:t>runs the pump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0F116A"/>
                </a:solidFill>
              </a:rPr>
              <a:t>pumps the protons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0F116A"/>
                </a:solidFill>
              </a:rPr>
              <a:t>builds the gradient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0F116A"/>
                </a:solidFill>
              </a:rPr>
              <a:t>drives the flow of protons </a:t>
            </a:r>
            <a:br>
              <a:rPr lang="en-US" b="1">
                <a:solidFill>
                  <a:srgbClr val="0F116A"/>
                </a:solidFill>
              </a:rPr>
            </a:br>
            <a:r>
              <a:rPr lang="en-US" b="1">
                <a:solidFill>
                  <a:srgbClr val="0F116A"/>
                </a:solidFill>
              </a:rPr>
              <a:t>through ATP synthase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0F116A"/>
                </a:solidFill>
              </a:rPr>
              <a:t>bonds </a:t>
            </a:r>
            <a:r>
              <a:rPr lang="en-US" b="1">
                <a:solidFill>
                  <a:srgbClr val="0C8F0F"/>
                </a:solidFill>
              </a:rPr>
              <a:t>P</a:t>
            </a:r>
            <a:r>
              <a:rPr lang="en-US" b="1" baseline="-25000">
                <a:solidFill>
                  <a:srgbClr val="0C8F0F"/>
                </a:solidFill>
              </a:rPr>
              <a:t>i</a:t>
            </a:r>
            <a:r>
              <a:rPr lang="en-US" b="1">
                <a:solidFill>
                  <a:srgbClr val="0F116A"/>
                </a:solidFill>
              </a:rPr>
              <a:t> to </a:t>
            </a:r>
            <a:r>
              <a:rPr lang="en-US" b="1">
                <a:solidFill>
                  <a:srgbClr val="0C8F0F"/>
                </a:solidFill>
              </a:rPr>
              <a:t>ADP</a:t>
            </a:r>
            <a:endParaRPr lang="en-US" b="1">
              <a:solidFill>
                <a:srgbClr val="0F116A"/>
              </a:solidFill>
            </a:endParaRP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</a:pPr>
            <a:r>
              <a:rPr lang="en-US" b="1">
                <a:solidFill>
                  <a:srgbClr val="0F116A"/>
                </a:solidFill>
              </a:rPr>
              <a:t>generates the </a:t>
            </a:r>
            <a:r>
              <a:rPr lang="en-US" b="1">
                <a:solidFill>
                  <a:srgbClr val="CC0000"/>
                </a:solidFill>
              </a:rPr>
              <a:t>ATP</a:t>
            </a:r>
          </a:p>
          <a:p>
            <a:pPr lvl="2" algn="l" eaLnBrk="1" hangingPunct="1">
              <a:spcBef>
                <a:spcPct val="20000"/>
              </a:spcBef>
              <a:buClr>
                <a:schemeClr val="hlink"/>
              </a:buClr>
              <a:buSzPct val="95000"/>
            </a:pPr>
            <a:r>
              <a:rPr lang="en-US" b="1">
                <a:solidFill>
                  <a:srgbClr val="0F116A"/>
                </a:solidFill>
              </a:rPr>
              <a:t>				… </a:t>
            </a:r>
            <a:r>
              <a:rPr lang="en-US" b="1">
                <a:solidFill>
                  <a:schemeClr val="tx2"/>
                </a:solidFill>
              </a:rPr>
              <a:t>that evolution built</a:t>
            </a:r>
          </a:p>
        </p:txBody>
      </p:sp>
      <p:sp>
        <p:nvSpPr>
          <p:cNvPr id="403460" name="AutoShape 4"/>
          <p:cNvSpPr>
            <a:spLocks noChangeArrowheads="1"/>
          </p:cNvSpPr>
          <p:nvPr/>
        </p:nvSpPr>
        <p:spPr bwMode="auto">
          <a:xfrm>
            <a:off x="889000" y="1727200"/>
            <a:ext cx="1719263" cy="6000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>
                <a:solidFill>
                  <a:srgbClr val="0C8F0F"/>
                </a:solidFill>
              </a:rPr>
              <a:t>sunlight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03461" name="AutoShape 5"/>
          <p:cNvSpPr>
            <a:spLocks noChangeArrowheads="1"/>
          </p:cNvSpPr>
          <p:nvPr/>
        </p:nvSpPr>
        <p:spPr bwMode="auto">
          <a:xfrm>
            <a:off x="3857625" y="1727200"/>
            <a:ext cx="4235450" cy="6000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>
                <a:solidFill>
                  <a:srgbClr val="000000"/>
                </a:solidFill>
              </a:rPr>
              <a:t>breakdown of C</a:t>
            </a:r>
            <a:r>
              <a:rPr lang="en-US" sz="3000" b="1" baseline="-25000">
                <a:solidFill>
                  <a:srgbClr val="000000"/>
                </a:solidFill>
              </a:rPr>
              <a:t>6</a:t>
            </a:r>
            <a:r>
              <a:rPr lang="en-US" sz="3000" b="1">
                <a:solidFill>
                  <a:srgbClr val="000000"/>
                </a:solidFill>
              </a:rPr>
              <a:t>H</a:t>
            </a:r>
            <a:r>
              <a:rPr lang="en-US" sz="3000" b="1" baseline="-25000">
                <a:solidFill>
                  <a:srgbClr val="000000"/>
                </a:solidFill>
              </a:rPr>
              <a:t>12</a:t>
            </a:r>
            <a:r>
              <a:rPr lang="en-US" sz="3000" b="1">
                <a:solidFill>
                  <a:srgbClr val="000000"/>
                </a:solidFill>
              </a:rPr>
              <a:t>O</a:t>
            </a:r>
            <a:r>
              <a:rPr lang="en-US" sz="3000" b="1" baseline="-25000">
                <a:solidFill>
                  <a:srgbClr val="000000"/>
                </a:solidFill>
              </a:rPr>
              <a:t>6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03462" name="Line 6"/>
          <p:cNvSpPr>
            <a:spLocks noChangeShapeType="1"/>
          </p:cNvSpPr>
          <p:nvPr/>
        </p:nvSpPr>
        <p:spPr bwMode="auto">
          <a:xfrm>
            <a:off x="2125663" y="2271713"/>
            <a:ext cx="474662" cy="77628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3" name="Line 7"/>
          <p:cNvSpPr>
            <a:spLocks noChangeShapeType="1"/>
          </p:cNvSpPr>
          <p:nvPr/>
        </p:nvSpPr>
        <p:spPr bwMode="auto">
          <a:xfrm flipH="1">
            <a:off x="3911600" y="2271713"/>
            <a:ext cx="471488" cy="7969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781425" y="1377950"/>
            <a:ext cx="16287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200" b="1">
                <a:solidFill>
                  <a:srgbClr val="000000"/>
                </a:solidFill>
              </a:rPr>
              <a:t>respiration</a:t>
            </a:r>
            <a:endParaRPr lang="en-US" sz="3000" b="1" baseline="-25000">
              <a:solidFill>
                <a:srgbClr val="000000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55625" y="1377950"/>
            <a:ext cx="2249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200" b="1">
                <a:solidFill>
                  <a:srgbClr val="0C8F0F"/>
                </a:solidFill>
              </a:rPr>
              <a:t>photosynthesis</a:t>
            </a:r>
            <a:endParaRPr lang="en-US" sz="3000" b="1" baseline="-25000">
              <a:solidFill>
                <a:srgbClr val="000000"/>
              </a:solidFill>
            </a:endParaRPr>
          </a:p>
        </p:txBody>
      </p:sp>
      <p:grpSp>
        <p:nvGrpSpPr>
          <p:cNvPr id="16394" name="Group 16"/>
          <p:cNvGrpSpPr>
            <a:grpSpLocks/>
          </p:cNvGrpSpPr>
          <p:nvPr/>
        </p:nvGrpSpPr>
        <p:grpSpPr bwMode="auto">
          <a:xfrm>
            <a:off x="5711825" y="2392363"/>
            <a:ext cx="3197225" cy="3967162"/>
            <a:chOff x="2793" y="251"/>
            <a:chExt cx="2914" cy="3615"/>
          </a:xfrm>
        </p:grpSpPr>
        <p:pic>
          <p:nvPicPr>
            <p:cNvPr id="16397" name="Picture 17" descr="09_0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4500" r="22501" b="4500"/>
            <a:stretch>
              <a:fillRect/>
            </a:stretch>
          </p:blipFill>
          <p:spPr bwMode="auto">
            <a:xfrm>
              <a:off x="2793" y="251"/>
              <a:ext cx="2914" cy="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Rectangle 18"/>
            <p:cNvSpPr>
              <a:spLocks noChangeArrowheads="1"/>
            </p:cNvSpPr>
            <p:nvPr/>
          </p:nvSpPr>
          <p:spPr bwMode="auto">
            <a:xfrm>
              <a:off x="4691" y="3571"/>
              <a:ext cx="15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  <p:sp>
          <p:nvSpPr>
            <p:cNvPr id="16399" name="Rectangle 19"/>
            <p:cNvSpPr>
              <a:spLocks noChangeArrowheads="1"/>
            </p:cNvSpPr>
            <p:nvPr/>
          </p:nvSpPr>
          <p:spPr bwMode="auto">
            <a:xfrm>
              <a:off x="2818" y="2822"/>
              <a:ext cx="761" cy="222"/>
            </a:xfrm>
            <a:prstGeom prst="rect">
              <a:avLst/>
            </a:prstGeom>
            <a:solidFill>
              <a:srgbClr val="EA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600" b="1">
                  <a:solidFill>
                    <a:srgbClr val="0F116A"/>
                  </a:solidFill>
                </a:rPr>
                <a:t>ADP + P</a:t>
              </a:r>
              <a:r>
                <a:rPr lang="en-US" sz="1600" b="1" baseline="-25000">
                  <a:solidFill>
                    <a:srgbClr val="0F116A"/>
                  </a:solidFill>
                </a:rPr>
                <a:t>i</a:t>
              </a:r>
              <a:endParaRPr lang="en-US" sz="1600" b="1">
                <a:solidFill>
                  <a:srgbClr val="0F116A"/>
                </a:solidFill>
              </a:endParaRPr>
            </a:p>
          </p:txBody>
        </p:sp>
        <p:sp>
          <p:nvSpPr>
            <p:cNvPr id="16400" name="Rectangle 20"/>
            <p:cNvSpPr>
              <a:spLocks noChangeArrowheads="1"/>
            </p:cNvSpPr>
            <p:nvPr/>
          </p:nvSpPr>
          <p:spPr bwMode="auto">
            <a:xfrm>
              <a:off x="3655" y="708"/>
              <a:ext cx="15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  <p:sp>
          <p:nvSpPr>
            <p:cNvPr id="16401" name="Rectangle 21"/>
            <p:cNvSpPr>
              <a:spLocks noChangeArrowheads="1"/>
            </p:cNvSpPr>
            <p:nvPr/>
          </p:nvSpPr>
          <p:spPr bwMode="auto">
            <a:xfrm>
              <a:off x="4872" y="765"/>
              <a:ext cx="15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  <p:sp>
          <p:nvSpPr>
            <p:cNvPr id="16402" name="Rectangle 22"/>
            <p:cNvSpPr>
              <a:spLocks noChangeArrowheads="1"/>
            </p:cNvSpPr>
            <p:nvPr/>
          </p:nvSpPr>
          <p:spPr bwMode="auto">
            <a:xfrm>
              <a:off x="4900" y="401"/>
              <a:ext cx="15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  <p:sp>
          <p:nvSpPr>
            <p:cNvPr id="16403" name="Rectangle 23"/>
            <p:cNvSpPr>
              <a:spLocks noChangeArrowheads="1"/>
            </p:cNvSpPr>
            <p:nvPr/>
          </p:nvSpPr>
          <p:spPr bwMode="auto">
            <a:xfrm>
              <a:off x="4217" y="765"/>
              <a:ext cx="15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  <p:sp>
          <p:nvSpPr>
            <p:cNvPr id="16404" name="Rectangle 24"/>
            <p:cNvSpPr>
              <a:spLocks noChangeArrowheads="1"/>
            </p:cNvSpPr>
            <p:nvPr/>
          </p:nvSpPr>
          <p:spPr bwMode="auto">
            <a:xfrm>
              <a:off x="4522" y="691"/>
              <a:ext cx="15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  <p:sp>
          <p:nvSpPr>
            <p:cNvPr id="16405" name="Rectangle 25"/>
            <p:cNvSpPr>
              <a:spLocks noChangeArrowheads="1"/>
            </p:cNvSpPr>
            <p:nvPr/>
          </p:nvSpPr>
          <p:spPr bwMode="auto">
            <a:xfrm>
              <a:off x="4440" y="445"/>
              <a:ext cx="15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  <p:sp>
          <p:nvSpPr>
            <p:cNvPr id="16406" name="Rectangle 26"/>
            <p:cNvSpPr>
              <a:spLocks noChangeArrowheads="1"/>
            </p:cNvSpPr>
            <p:nvPr/>
          </p:nvSpPr>
          <p:spPr bwMode="auto">
            <a:xfrm>
              <a:off x="4063" y="441"/>
              <a:ext cx="155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  <p:sp>
          <p:nvSpPr>
            <p:cNvPr id="16407" name="Rectangle 27"/>
            <p:cNvSpPr>
              <a:spLocks noChangeArrowheads="1"/>
            </p:cNvSpPr>
            <p:nvPr/>
          </p:nvSpPr>
          <p:spPr bwMode="auto">
            <a:xfrm>
              <a:off x="3709" y="284"/>
              <a:ext cx="15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200" b="1">
                  <a:solidFill>
                    <a:srgbClr val="CC0000"/>
                  </a:solidFill>
                </a:rPr>
                <a:t>H</a:t>
              </a:r>
              <a:r>
                <a:rPr lang="en-US" sz="1200" b="1" baseline="30000">
                  <a:solidFill>
                    <a:srgbClr val="CC0000"/>
                  </a:solidFill>
                </a:rPr>
                <a:t>+</a:t>
              </a:r>
              <a:endParaRPr lang="en-US" sz="1200" b="1">
                <a:solidFill>
                  <a:srgbClr val="CC0000"/>
                </a:solidFill>
              </a:endParaRPr>
            </a:p>
          </p:txBody>
        </p:sp>
      </p:grpSp>
      <p:sp>
        <p:nvSpPr>
          <p:cNvPr id="16395" name="Rectangle 28"/>
          <p:cNvSpPr>
            <a:spLocks noChangeArrowheads="1"/>
          </p:cNvSpPr>
          <p:nvPr/>
        </p:nvSpPr>
        <p:spPr bwMode="auto">
          <a:xfrm>
            <a:off x="6138863" y="5603875"/>
            <a:ext cx="568325" cy="428625"/>
          </a:xfrm>
          <a:prstGeom prst="rect">
            <a:avLst/>
          </a:prstGeom>
          <a:solidFill>
            <a:srgbClr val="EEC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03486" name="AutoShape 30"/>
          <p:cNvSpPr>
            <a:spLocks noChangeArrowheads="1"/>
          </p:cNvSpPr>
          <p:nvPr/>
        </p:nvSpPr>
        <p:spPr bwMode="auto">
          <a:xfrm>
            <a:off x="5924550" y="5556250"/>
            <a:ext cx="871538" cy="571500"/>
          </a:xfrm>
          <a:prstGeom prst="irregularSeal1">
            <a:avLst/>
          </a:prstGeom>
          <a:solidFill>
            <a:srgbClr val="FFEA18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CC0000"/>
                </a:solidFill>
              </a:rPr>
              <a:t>ATP</a:t>
            </a:r>
            <a:endParaRPr lang="en-US" sz="4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3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3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1000"/>
                                        <p:tgtEl>
                                          <p:spTgt spid="403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 bldLvl="2" autoUpdateAnimBg="0"/>
      <p:bldP spid="403460" grpId="0" animBg="1" autoUpdateAnimBg="0"/>
      <p:bldP spid="403461" grpId="0" animBg="1" autoUpdateAnimBg="0"/>
      <p:bldP spid="403462" grpId="0" animBg="1"/>
      <p:bldP spid="403463" grpId="0" animBg="1"/>
      <p:bldP spid="40348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58750" y="6326188"/>
            <a:ext cx="873125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3"/>
          <a:stretch>
            <a:fillRect/>
          </a:stretch>
        </p:blipFill>
        <p:spPr bwMode="auto">
          <a:xfrm>
            <a:off x="754063" y="1368425"/>
            <a:ext cx="81534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Pigments of photosynthesis </a:t>
            </a:r>
          </a:p>
        </p:txBody>
      </p:sp>
      <p:sp>
        <p:nvSpPr>
          <p:cNvPr id="391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5563" y="4859338"/>
            <a:ext cx="5932487" cy="1846262"/>
          </a:xfrm>
          <a:noFill/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</a:pPr>
            <a:r>
              <a:rPr lang="en-US" sz="2600" smtClean="0"/>
              <a:t>Chlorophylls &amp; other pigments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embedded in thylakoid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arranged in a “</a:t>
            </a:r>
            <a:r>
              <a:rPr lang="en-US" sz="2400" u="sng" smtClean="0">
                <a:solidFill>
                  <a:srgbClr val="CC0000"/>
                </a:solidFill>
              </a:rPr>
              <a:t>photosystem</a:t>
            </a:r>
            <a:r>
              <a:rPr lang="en-US" sz="2400" smtClean="0"/>
              <a:t>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collection of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structure-function relationship</a:t>
            </a:r>
          </a:p>
        </p:txBody>
      </p:sp>
      <p:pic>
        <p:nvPicPr>
          <p:cNvPr id="391175" name="Picture 7" descr="penguin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957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1176" name="AutoShape 8"/>
          <p:cNvSpPr>
            <a:spLocks noChangeArrowheads="1"/>
          </p:cNvSpPr>
          <p:nvPr/>
        </p:nvSpPr>
        <p:spPr bwMode="auto">
          <a:xfrm>
            <a:off x="6497638" y="3519488"/>
            <a:ext cx="2433637" cy="1265237"/>
          </a:xfrm>
          <a:prstGeom prst="wedgeEllipseCallout">
            <a:avLst>
              <a:gd name="adj1" fmla="val 13472"/>
              <a:gd name="adj2" fmla="val 11863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  <a:t>How does this</a:t>
            </a:r>
            <a:b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  <a:t>molecular structure</a:t>
            </a:r>
            <a:b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  <a:t>fit its function?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1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1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1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1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 build="p" autoUpdateAnimBg="0"/>
      <p:bldP spid="39117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Look at Light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5"/>
          <a:stretch>
            <a:fillRect/>
          </a:stretch>
        </p:blipFill>
        <p:spPr bwMode="auto">
          <a:xfrm>
            <a:off x="990600" y="1617663"/>
            <a:ext cx="74676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60475"/>
            <a:ext cx="7772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spectrum of color </a:t>
            </a:r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6283325" y="5010150"/>
            <a:ext cx="422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438284" name="Rectangle 12"/>
          <p:cNvSpPr>
            <a:spLocks noChangeArrowheads="1"/>
          </p:cNvSpPr>
          <p:nvPr/>
        </p:nvSpPr>
        <p:spPr bwMode="auto">
          <a:xfrm>
            <a:off x="5186363" y="5010150"/>
            <a:ext cx="441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38285" name="Rectangle 13"/>
          <p:cNvSpPr>
            <a:spLocks noChangeArrowheads="1"/>
          </p:cNvSpPr>
          <p:nvPr/>
        </p:nvSpPr>
        <p:spPr bwMode="auto">
          <a:xfrm>
            <a:off x="4610100" y="5010150"/>
            <a:ext cx="40481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438286" name="Rectangle 14"/>
          <p:cNvSpPr>
            <a:spLocks noChangeArrowheads="1"/>
          </p:cNvSpPr>
          <p:nvPr/>
        </p:nvSpPr>
        <p:spPr bwMode="auto">
          <a:xfrm>
            <a:off x="3741738" y="5010150"/>
            <a:ext cx="441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38287" name="Rectangle 15"/>
          <p:cNvSpPr>
            <a:spLocks noChangeArrowheads="1"/>
          </p:cNvSpPr>
          <p:nvPr/>
        </p:nvSpPr>
        <p:spPr bwMode="auto">
          <a:xfrm>
            <a:off x="3044825" y="5010150"/>
            <a:ext cx="422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38288" name="Rectangle 16"/>
          <p:cNvSpPr>
            <a:spLocks noChangeArrowheads="1"/>
          </p:cNvSpPr>
          <p:nvPr/>
        </p:nvSpPr>
        <p:spPr bwMode="auto">
          <a:xfrm>
            <a:off x="2522538" y="5010150"/>
            <a:ext cx="276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>
            <a:off x="1865313" y="5010150"/>
            <a:ext cx="4048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7" grpId="0" build="p" autoUpdateAnimBg="0"/>
      <p:bldP spid="438284" grpId="0" build="p" autoUpdateAnimBg="0"/>
      <p:bldP spid="438285" grpId="0" build="p" autoUpdateAnimBg="0"/>
      <p:bldP spid="438286" grpId="0" build="p" autoUpdateAnimBg="0"/>
      <p:bldP spid="438287" grpId="0" build="p" autoUpdateAnimBg="0"/>
      <p:bldP spid="438288" grpId="0" build="p" autoUpdateAnimBg="0"/>
      <p:bldP spid="43828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Light: absorption spectra</a:t>
            </a:r>
          </a:p>
        </p:txBody>
      </p:sp>
      <p:sp>
        <p:nvSpPr>
          <p:cNvPr id="393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305800" cy="2773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600" smtClean="0"/>
              <a:t>Photosynthesis gets energy by </a:t>
            </a:r>
            <a:r>
              <a:rPr lang="en-US" sz="2600" u="sng" smtClean="0">
                <a:solidFill>
                  <a:srgbClr val="CC0000"/>
                </a:solidFill>
              </a:rPr>
              <a:t>absorbing</a:t>
            </a:r>
            <a:r>
              <a:rPr lang="en-US" sz="2600" smtClean="0"/>
              <a:t> wavelengths of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chlorophyll </a:t>
            </a:r>
            <a:r>
              <a:rPr lang="en-US" sz="2400" i="1" u="sng" smtClean="0">
                <a:solidFill>
                  <a:srgbClr val="CC0000"/>
                </a:solidFill>
              </a:rPr>
              <a:t>a</a:t>
            </a:r>
            <a:r>
              <a:rPr lang="en-US" sz="240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absorbs best in </a:t>
            </a:r>
            <a:r>
              <a:rPr lang="en-US" sz="2000" u="sng" smtClean="0">
                <a:solidFill>
                  <a:srgbClr val="CC0000"/>
                </a:solidFill>
              </a:rPr>
              <a:t>red</a:t>
            </a:r>
            <a:r>
              <a:rPr lang="en-US" sz="2000" smtClean="0"/>
              <a:t> &amp; </a:t>
            </a:r>
            <a:r>
              <a:rPr lang="en-US" sz="2000" u="sng" smtClean="0"/>
              <a:t>blue</a:t>
            </a:r>
            <a:r>
              <a:rPr lang="en-US" sz="2000" smtClean="0"/>
              <a:t> wavelengths &amp; least in </a:t>
            </a:r>
            <a:r>
              <a:rPr lang="en-US" sz="2000" smtClean="0">
                <a:solidFill>
                  <a:srgbClr val="0C8F0F"/>
                </a:solidFill>
              </a:rPr>
              <a:t>green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smtClean="0"/>
              <a:t>accessory pigments with different structures absorb light of different wavelengths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2000" smtClean="0"/>
              <a:t>chlorophyll b, carotenoids, xanthophylls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000"/>
          <a:stretch>
            <a:fillRect/>
          </a:stretch>
        </p:blipFill>
        <p:spPr bwMode="auto">
          <a:xfrm>
            <a:off x="4419600" y="3911600"/>
            <a:ext cx="4724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4466"/>
          <a:stretch>
            <a:fillRect/>
          </a:stretch>
        </p:blipFill>
        <p:spPr bwMode="auto">
          <a:xfrm>
            <a:off x="1493838" y="4029075"/>
            <a:ext cx="290988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25" name="Picture 9" descr="pengui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26" name="AutoShape 10"/>
          <p:cNvSpPr>
            <a:spLocks noChangeArrowheads="1"/>
          </p:cNvSpPr>
          <p:nvPr/>
        </p:nvSpPr>
        <p:spPr bwMode="auto">
          <a:xfrm flipH="1">
            <a:off x="0" y="3911600"/>
            <a:ext cx="1893888" cy="971550"/>
          </a:xfrm>
          <a:prstGeom prst="wedgeEllipseCallout">
            <a:avLst>
              <a:gd name="adj1" fmla="val -5995"/>
              <a:gd name="adj2" fmla="val 13708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  <a:t>Why are</a:t>
            </a:r>
            <a:b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  <a:t>plants green?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3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autoUpdateAnimBg="0"/>
      <p:bldP spid="39322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Photosystems of photosynthesis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>
            <a:fillRect/>
          </a:stretch>
        </p:blipFill>
        <p:spPr bwMode="auto">
          <a:xfrm>
            <a:off x="4951413" y="3733800"/>
            <a:ext cx="4116387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3575" y="1376363"/>
            <a:ext cx="8023225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mtClean="0"/>
              <a:t>2 photosystems in thylakoid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collections of chlorophyll molecules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act as light-gathering molecules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Photosystem II</a:t>
            </a:r>
            <a:endParaRPr lang="en-US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chlorophyll </a:t>
            </a:r>
            <a:r>
              <a:rPr lang="en-US" i="1" u="sng" smtClean="0">
                <a:solidFill>
                  <a:srgbClr val="CC0000"/>
                </a:solidFill>
              </a:rPr>
              <a:t>a</a:t>
            </a:r>
            <a:endParaRPr lang="en-US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P</a:t>
            </a:r>
            <a:r>
              <a:rPr lang="en-US" baseline="-25000" smtClean="0"/>
              <a:t>680</a:t>
            </a:r>
            <a:r>
              <a:rPr lang="en-US" smtClean="0"/>
              <a:t> = absorbs 680nm </a:t>
            </a:r>
            <a:br>
              <a:rPr lang="en-US" smtClean="0"/>
            </a:br>
            <a:r>
              <a:rPr lang="en-US" smtClean="0"/>
              <a:t>wavelength </a:t>
            </a:r>
            <a:r>
              <a:rPr lang="en-US" smtClean="0">
                <a:solidFill>
                  <a:srgbClr val="CC0000"/>
                </a:solidFill>
              </a:rPr>
              <a:t>red</a:t>
            </a:r>
            <a:r>
              <a:rPr lang="en-US" smtClean="0"/>
              <a:t> light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Photosystem I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chlorophyll </a:t>
            </a:r>
            <a:r>
              <a:rPr lang="en-US" i="1" u="sng" smtClean="0">
                <a:solidFill>
                  <a:srgbClr val="CC0000"/>
                </a:solidFill>
              </a:rPr>
              <a:t>b</a:t>
            </a:r>
            <a:endParaRPr lang="en-US" smtClean="0"/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P</a:t>
            </a:r>
            <a:r>
              <a:rPr lang="en-US" baseline="-25000" smtClean="0"/>
              <a:t>700</a:t>
            </a:r>
            <a:r>
              <a:rPr lang="en-US" smtClean="0"/>
              <a:t> = absorbs 700nm </a:t>
            </a:r>
            <a:br>
              <a:rPr lang="en-US" smtClean="0"/>
            </a:br>
            <a:r>
              <a:rPr lang="en-US" smtClean="0"/>
              <a:t>wavelength </a:t>
            </a:r>
            <a:r>
              <a:rPr lang="en-US" smtClean="0">
                <a:solidFill>
                  <a:srgbClr val="CC0000"/>
                </a:solidFill>
              </a:rPr>
              <a:t>red</a:t>
            </a:r>
            <a:r>
              <a:rPr lang="en-US" smtClean="0"/>
              <a:t> light </a:t>
            </a:r>
          </a:p>
        </p:txBody>
      </p:sp>
      <p:sp>
        <p:nvSpPr>
          <p:cNvPr id="397317" name="AutoShape 5"/>
          <p:cNvSpPr>
            <a:spLocks noChangeArrowheads="1"/>
          </p:cNvSpPr>
          <p:nvPr/>
        </p:nvSpPr>
        <p:spPr bwMode="auto">
          <a:xfrm>
            <a:off x="4960938" y="2840038"/>
            <a:ext cx="1382712" cy="892175"/>
          </a:xfrm>
          <a:prstGeom prst="roundRect">
            <a:avLst>
              <a:gd name="adj" fmla="val 16667"/>
            </a:avLst>
          </a:prstGeom>
          <a:solidFill>
            <a:srgbClr val="B5DDBD"/>
          </a:solidFill>
          <a:ln w="9525">
            <a:solidFill>
              <a:srgbClr val="0067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006700"/>
                </a:solidFill>
              </a:rPr>
              <a:t>reaction</a:t>
            </a:r>
            <a:br>
              <a:rPr lang="en-US" sz="2600" b="1">
                <a:solidFill>
                  <a:srgbClr val="006700"/>
                </a:solidFill>
              </a:rPr>
            </a:br>
            <a:r>
              <a:rPr lang="en-US" sz="2600" b="1">
                <a:solidFill>
                  <a:srgbClr val="006700"/>
                </a:solidFill>
              </a:rPr>
              <a:t>center</a:t>
            </a:r>
            <a:endParaRPr lang="en-US" sz="2600" b="1" u="sng">
              <a:solidFill>
                <a:srgbClr val="006700"/>
              </a:solidFill>
            </a:endParaRPr>
          </a:p>
        </p:txBody>
      </p:sp>
      <p:sp>
        <p:nvSpPr>
          <p:cNvPr id="397318" name="AutoShape 6"/>
          <p:cNvSpPr>
            <a:spLocks noChangeArrowheads="1"/>
          </p:cNvSpPr>
          <p:nvPr/>
        </p:nvSpPr>
        <p:spPr bwMode="auto">
          <a:xfrm>
            <a:off x="7473950" y="5883275"/>
            <a:ext cx="1566863" cy="892175"/>
          </a:xfrm>
          <a:prstGeom prst="roundRect">
            <a:avLst>
              <a:gd name="adj" fmla="val 16667"/>
            </a:avLst>
          </a:prstGeom>
          <a:solidFill>
            <a:srgbClr val="006700"/>
          </a:solidFill>
          <a:ln w="9525">
            <a:solidFill>
              <a:srgbClr val="B5DDBD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>
                <a:solidFill>
                  <a:srgbClr val="B5DDBD"/>
                </a:solidFill>
              </a:rPr>
              <a:t>antenna</a:t>
            </a:r>
            <a:br>
              <a:rPr lang="en-US" sz="2600" b="1">
                <a:solidFill>
                  <a:srgbClr val="B5DDBD"/>
                </a:solidFill>
              </a:rPr>
            </a:br>
            <a:r>
              <a:rPr lang="en-US" sz="2600" b="1">
                <a:solidFill>
                  <a:srgbClr val="B5DDBD"/>
                </a:solidFill>
              </a:rPr>
              <a:t>pigments</a:t>
            </a:r>
            <a:endParaRPr lang="en-US" sz="2600" b="1" u="sng">
              <a:solidFill>
                <a:srgbClr val="B5DDBD"/>
              </a:solidFill>
            </a:endParaRP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>
            <a:off x="5584825" y="3624263"/>
            <a:ext cx="977900" cy="1176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22" name="Freeform 10"/>
          <p:cNvSpPr>
            <a:spLocks/>
          </p:cNvSpPr>
          <p:nvPr/>
        </p:nvSpPr>
        <p:spPr bwMode="auto">
          <a:xfrm>
            <a:off x="6931025" y="5303838"/>
            <a:ext cx="674688" cy="741362"/>
          </a:xfrm>
          <a:custGeom>
            <a:avLst/>
            <a:gdLst>
              <a:gd name="T0" fmla="*/ 0 w 425"/>
              <a:gd name="T1" fmla="*/ 225 h 467"/>
              <a:gd name="T2" fmla="*/ 425 w 425"/>
              <a:gd name="T3" fmla="*/ 467 h 467"/>
              <a:gd name="T4" fmla="*/ 334 w 425"/>
              <a:gd name="T5" fmla="*/ 0 h 467"/>
              <a:gd name="T6" fmla="*/ 0 60000 65536"/>
              <a:gd name="T7" fmla="*/ 0 60000 65536"/>
              <a:gd name="T8" fmla="*/ 0 60000 65536"/>
              <a:gd name="T9" fmla="*/ 0 w 425"/>
              <a:gd name="T10" fmla="*/ 0 h 467"/>
              <a:gd name="T11" fmla="*/ 425 w 425"/>
              <a:gd name="T12" fmla="*/ 467 h 4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467">
                <a:moveTo>
                  <a:pt x="0" y="225"/>
                </a:moveTo>
                <a:lnTo>
                  <a:pt x="425" y="467"/>
                </a:lnTo>
                <a:lnTo>
                  <a:pt x="334" y="0"/>
                </a:ln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7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97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build="p" autoUpdateAnimBg="0"/>
      <p:bldP spid="397317" grpId="0" animBg="1" autoUpdateAnimBg="0"/>
      <p:bldP spid="397318" grpId="0" animBg="1" autoUpdateAnimBg="0"/>
      <p:bldP spid="397319" grpId="0" animBg="1"/>
      <p:bldP spid="3973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1588" y="568325"/>
            <a:ext cx="9002712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68998" name="Oval 6"/>
          <p:cNvSpPr>
            <a:spLocks noChangeArrowheads="1"/>
          </p:cNvSpPr>
          <p:nvPr/>
        </p:nvSpPr>
        <p:spPr bwMode="auto">
          <a:xfrm>
            <a:off x="2352675" y="2808288"/>
            <a:ext cx="1252538" cy="1725612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68999" name="Oval 7"/>
          <p:cNvSpPr>
            <a:spLocks noChangeArrowheads="1"/>
          </p:cNvSpPr>
          <p:nvPr/>
        </p:nvSpPr>
        <p:spPr bwMode="auto">
          <a:xfrm>
            <a:off x="4972050" y="2689225"/>
            <a:ext cx="1212850" cy="1685925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613025" y="982663"/>
            <a:ext cx="2241550" cy="1771650"/>
            <a:chOff x="1686" y="819"/>
            <a:chExt cx="1412" cy="1116"/>
          </a:xfrm>
        </p:grpSpPr>
        <p:sp>
          <p:nvSpPr>
            <p:cNvPr id="21516" name="AutoShape 9"/>
            <p:cNvSpPr>
              <a:spLocks noChangeArrowheads="1"/>
            </p:cNvSpPr>
            <p:nvPr/>
          </p:nvSpPr>
          <p:spPr bwMode="auto">
            <a:xfrm>
              <a:off x="1686" y="819"/>
              <a:ext cx="1412" cy="274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28575">
              <a:solidFill>
                <a:srgbClr val="80FF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SzPct val="60000"/>
              </a:pPr>
              <a:r>
                <a:rPr lang="en-US" b="1" u="sng">
                  <a:solidFill>
                    <a:srgbClr val="006800"/>
                  </a:solidFill>
                </a:rPr>
                <a:t>Photosystem II</a:t>
              </a:r>
            </a:p>
          </p:txBody>
        </p:sp>
        <p:sp>
          <p:nvSpPr>
            <p:cNvPr id="21517" name="Line 12"/>
            <p:cNvSpPr>
              <a:spLocks noChangeShapeType="1"/>
            </p:cNvSpPr>
            <p:nvPr/>
          </p:nvSpPr>
          <p:spPr bwMode="auto">
            <a:xfrm flipH="1">
              <a:off x="2035" y="1070"/>
              <a:ext cx="260" cy="865"/>
            </a:xfrm>
            <a:prstGeom prst="line">
              <a:avLst/>
            </a:prstGeom>
            <a:noFill/>
            <a:ln w="38100">
              <a:solidFill>
                <a:srgbClr val="04A4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95775" y="1593850"/>
            <a:ext cx="2155825" cy="1089025"/>
            <a:chOff x="2531" y="1269"/>
            <a:chExt cx="1358" cy="686"/>
          </a:xfrm>
        </p:grpSpPr>
        <p:sp>
          <p:nvSpPr>
            <p:cNvPr id="21514" name="AutoShape 11"/>
            <p:cNvSpPr>
              <a:spLocks noChangeArrowheads="1"/>
            </p:cNvSpPr>
            <p:nvPr/>
          </p:nvSpPr>
          <p:spPr bwMode="auto">
            <a:xfrm>
              <a:off x="2531" y="1269"/>
              <a:ext cx="1358" cy="274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28575">
              <a:solidFill>
                <a:srgbClr val="80FF00"/>
              </a:solidFill>
              <a:round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20000"/>
                </a:spcBef>
                <a:buClr>
                  <a:schemeClr val="tx1"/>
                </a:buClr>
                <a:buSzPct val="60000"/>
              </a:pPr>
              <a:r>
                <a:rPr lang="en-US" b="1" u="sng">
                  <a:solidFill>
                    <a:srgbClr val="006800"/>
                  </a:solidFill>
                </a:rPr>
                <a:t>Photosystem I</a:t>
              </a:r>
            </a:p>
          </p:txBody>
        </p:sp>
        <p:sp>
          <p:nvSpPr>
            <p:cNvPr id="21515" name="Line 13"/>
            <p:cNvSpPr>
              <a:spLocks noChangeShapeType="1"/>
            </p:cNvSpPr>
            <p:nvPr/>
          </p:nvSpPr>
          <p:spPr bwMode="auto">
            <a:xfrm flipH="1">
              <a:off x="3385" y="1530"/>
              <a:ext cx="125" cy="425"/>
            </a:xfrm>
            <a:prstGeom prst="line">
              <a:avLst/>
            </a:prstGeom>
            <a:noFill/>
            <a:ln w="38100">
              <a:solidFill>
                <a:srgbClr val="04A40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sp>
        <p:nvSpPr>
          <p:cNvPr id="469009" name="Rectangle 17"/>
          <p:cNvSpPr>
            <a:spLocks noChangeArrowheads="1"/>
          </p:cNvSpPr>
          <p:nvPr/>
        </p:nvSpPr>
        <p:spPr bwMode="auto">
          <a:xfrm>
            <a:off x="3465513" y="714375"/>
            <a:ext cx="1449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</a:rPr>
              <a:t>chlorophyll </a:t>
            </a:r>
            <a:r>
              <a:rPr lang="en-US" sz="1600" b="1" i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69010" name="Rectangle 18"/>
          <p:cNvSpPr>
            <a:spLocks noChangeArrowheads="1"/>
          </p:cNvSpPr>
          <p:nvPr/>
        </p:nvSpPr>
        <p:spPr bwMode="auto">
          <a:xfrm>
            <a:off x="5075238" y="1338263"/>
            <a:ext cx="146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</a:rPr>
              <a:t>chlorophyll </a:t>
            </a:r>
            <a:r>
              <a:rPr lang="en-US" sz="1600" b="1" i="1">
                <a:solidFill>
                  <a:srgbClr val="00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9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8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9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8" grpId="0" animBg="1"/>
      <p:bldP spid="468999" grpId="0" animBg="1"/>
      <p:bldP spid="469009" grpId="0" build="p" autoUpdateAnimBg="0"/>
      <p:bldP spid="46901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/>
              <a:t>2007-2008</a:t>
            </a:r>
            <a:endParaRPr lang="en-US" sz="1400" b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67400" y="3352800"/>
            <a:ext cx="1600200" cy="1447800"/>
            <a:chOff x="3696" y="2112"/>
            <a:chExt cx="1008" cy="912"/>
          </a:xfrm>
        </p:grpSpPr>
        <p:sp>
          <p:nvSpPr>
            <p:cNvPr id="4104" name="AutoShape 3"/>
            <p:cNvSpPr>
              <a:spLocks noChangeArrowheads="1"/>
            </p:cNvSpPr>
            <p:nvPr/>
          </p:nvSpPr>
          <p:spPr bwMode="auto">
            <a:xfrm>
              <a:off x="3744" y="2112"/>
              <a:ext cx="960" cy="67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4105" name="Oval 4"/>
            <p:cNvSpPr>
              <a:spLocks noChangeArrowheads="1"/>
            </p:cNvSpPr>
            <p:nvPr/>
          </p:nvSpPr>
          <p:spPr bwMode="auto">
            <a:xfrm>
              <a:off x="3696" y="2688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106" name="Oval 5"/>
            <p:cNvSpPr>
              <a:spLocks noChangeArrowheads="1"/>
            </p:cNvSpPr>
            <p:nvPr/>
          </p:nvSpPr>
          <p:spPr bwMode="auto">
            <a:xfrm>
              <a:off x="3783" y="2736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57734" name="AutoShape 6"/>
          <p:cNvSpPr>
            <a:spLocks noChangeArrowheads="1"/>
          </p:cNvSpPr>
          <p:nvPr/>
        </p:nvSpPr>
        <p:spPr bwMode="auto">
          <a:xfrm>
            <a:off x="3733800" y="3276600"/>
            <a:ext cx="1828800" cy="1279525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2209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F116A"/>
                </a:solidFill>
              </a:rPr>
              <a:t>	</a:t>
            </a:r>
            <a:r>
              <a:rPr lang="en-US" smtClean="0"/>
              <a:t>Photosynthesis:</a:t>
            </a:r>
            <a:br>
              <a:rPr lang="en-US" smtClean="0"/>
            </a:br>
            <a:r>
              <a:rPr lang="en-US" smtClean="0"/>
              <a:t>	</a:t>
            </a:r>
            <a:r>
              <a:rPr lang="en-US" smtClean="0">
                <a:solidFill>
                  <a:srgbClr val="0C8F0F"/>
                </a:solidFill>
              </a:rPr>
              <a:t>Life</a:t>
            </a:r>
            <a:r>
              <a:rPr lang="en-US" smtClean="0"/>
              <a:t> </a:t>
            </a:r>
            <a:r>
              <a:rPr lang="en-US" smtClean="0">
                <a:solidFill>
                  <a:srgbClr val="660000"/>
                </a:solidFill>
              </a:rPr>
              <a:t>from</a:t>
            </a:r>
            <a:r>
              <a:rPr lang="en-US" smtClean="0"/>
              <a:t> </a:t>
            </a:r>
            <a:r>
              <a:rPr lang="en-US" smtClean="0">
                <a:solidFill>
                  <a:srgbClr val="CC0000"/>
                </a:solidFill>
              </a:rPr>
              <a:t>Light </a:t>
            </a:r>
            <a:r>
              <a:rPr lang="en-US" smtClean="0">
                <a:solidFill>
                  <a:srgbClr val="660000"/>
                </a:solidFill>
              </a:rPr>
              <a:t>and</a:t>
            </a:r>
            <a:r>
              <a:rPr lang="en-US" smtClean="0">
                <a:solidFill>
                  <a:srgbClr val="CC0000"/>
                </a:solidFill>
              </a:rPr>
              <a:t> </a:t>
            </a:r>
            <a:r>
              <a:rPr lang="en-US" smtClean="0">
                <a:solidFill>
                  <a:srgbClr val="0F116A"/>
                </a:solidFill>
              </a:rPr>
              <a:t>Air</a:t>
            </a:r>
            <a:endParaRPr lang="en-US" smtClean="0"/>
          </a:p>
        </p:txBody>
      </p:sp>
      <p:pic>
        <p:nvPicPr>
          <p:cNvPr id="4102" name="Picture 9" descr="10_02c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r="22501" b="24001"/>
          <a:stretch>
            <a:fillRect/>
          </a:stretch>
        </p:blipFill>
        <p:spPr bwMode="auto">
          <a:xfrm>
            <a:off x="4929188" y="400050"/>
            <a:ext cx="403225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38" name="Picture 10" descr="10_02bab"/>
          <p:cNvPicPr>
            <a:picLocks noChangeAspect="1" noChangeArrowheads="1"/>
          </p:cNvPicPr>
          <p:nvPr/>
        </p:nvPicPr>
        <p:blipFill>
          <a:blip r:embed="rId6"/>
          <a:srcRect t="3000" r="2251" b="3000"/>
          <a:stretch>
            <a:fillRect/>
          </a:stretch>
        </p:blipFill>
        <p:spPr bwMode="auto">
          <a:xfrm>
            <a:off x="90488" y="4475163"/>
            <a:ext cx="3138487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>
            <a:fillRect/>
          </a:stretch>
        </p:blipFill>
        <p:spPr bwMode="auto">
          <a:xfrm>
            <a:off x="265113" y="457200"/>
            <a:ext cx="8618537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2"/>
          <p:cNvSpPr>
            <a:spLocks noChangeShapeType="1"/>
          </p:cNvSpPr>
          <p:nvPr/>
        </p:nvSpPr>
        <p:spPr bwMode="auto">
          <a:xfrm flipH="1">
            <a:off x="1143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Freeform 15"/>
          <p:cNvSpPr>
            <a:spLocks/>
          </p:cNvSpPr>
          <p:nvPr/>
        </p:nvSpPr>
        <p:spPr bwMode="auto">
          <a:xfrm>
            <a:off x="746125" y="3238500"/>
            <a:ext cx="1817688" cy="1785938"/>
          </a:xfrm>
          <a:custGeom>
            <a:avLst/>
            <a:gdLst>
              <a:gd name="T0" fmla="*/ 0 w 1145"/>
              <a:gd name="T1" fmla="*/ 40 h 1125"/>
              <a:gd name="T2" fmla="*/ 5 w 1145"/>
              <a:gd name="T3" fmla="*/ 665 h 1125"/>
              <a:gd name="T4" fmla="*/ 200 w 1145"/>
              <a:gd name="T5" fmla="*/ 935 h 1125"/>
              <a:gd name="T6" fmla="*/ 680 w 1145"/>
              <a:gd name="T7" fmla="*/ 1095 h 1125"/>
              <a:gd name="T8" fmla="*/ 900 w 1145"/>
              <a:gd name="T9" fmla="*/ 1125 h 1125"/>
              <a:gd name="T10" fmla="*/ 940 w 1145"/>
              <a:gd name="T11" fmla="*/ 1100 h 1125"/>
              <a:gd name="T12" fmla="*/ 930 w 1145"/>
              <a:gd name="T13" fmla="*/ 995 h 1125"/>
              <a:gd name="T14" fmla="*/ 1145 w 1145"/>
              <a:gd name="T15" fmla="*/ 940 h 1125"/>
              <a:gd name="T16" fmla="*/ 1125 w 1145"/>
              <a:gd name="T17" fmla="*/ 680 h 1125"/>
              <a:gd name="T18" fmla="*/ 980 w 1145"/>
              <a:gd name="T19" fmla="*/ 275 h 1125"/>
              <a:gd name="T20" fmla="*/ 495 w 1145"/>
              <a:gd name="T21" fmla="*/ 0 h 1125"/>
              <a:gd name="T22" fmla="*/ 0 w 1145"/>
              <a:gd name="T23" fmla="*/ 40 h 11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45"/>
              <a:gd name="T37" fmla="*/ 0 h 1125"/>
              <a:gd name="T38" fmla="*/ 1145 w 1145"/>
              <a:gd name="T39" fmla="*/ 1125 h 11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45" h="1125">
                <a:moveTo>
                  <a:pt x="0" y="40"/>
                </a:moveTo>
                <a:lnTo>
                  <a:pt x="5" y="665"/>
                </a:lnTo>
                <a:lnTo>
                  <a:pt x="200" y="935"/>
                </a:lnTo>
                <a:lnTo>
                  <a:pt x="680" y="1095"/>
                </a:lnTo>
                <a:cubicBezTo>
                  <a:pt x="896" y="1125"/>
                  <a:pt x="822" y="1125"/>
                  <a:pt x="900" y="1125"/>
                </a:cubicBezTo>
                <a:lnTo>
                  <a:pt x="940" y="1100"/>
                </a:lnTo>
                <a:cubicBezTo>
                  <a:pt x="919" y="996"/>
                  <a:pt x="889" y="1015"/>
                  <a:pt x="930" y="995"/>
                </a:cubicBezTo>
                <a:lnTo>
                  <a:pt x="1145" y="940"/>
                </a:lnTo>
                <a:lnTo>
                  <a:pt x="1125" y="680"/>
                </a:lnTo>
                <a:lnTo>
                  <a:pt x="980" y="275"/>
                </a:lnTo>
                <a:lnTo>
                  <a:pt x="495" y="0"/>
                </a:lnTo>
                <a:lnTo>
                  <a:pt x="0" y="4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6" name="Oval 16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09634" name="Oval 34"/>
          <p:cNvSpPr>
            <a:spLocks noChangeArrowheads="1"/>
          </p:cNvSpPr>
          <p:nvPr/>
        </p:nvSpPr>
        <p:spPr bwMode="auto">
          <a:xfrm>
            <a:off x="2333625" y="2919413"/>
            <a:ext cx="676275" cy="4556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22535" name="AutoShape 38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22542" name="Oval 39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2543" name="Oval 40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22537" name="AutoShape 43"/>
          <p:cNvSpPr>
            <a:spLocks noChangeArrowheads="1"/>
          </p:cNvSpPr>
          <p:nvPr/>
        </p:nvSpPr>
        <p:spPr bwMode="auto">
          <a:xfrm>
            <a:off x="655638" y="2495550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1028700" y="3417888"/>
            <a:ext cx="1330325" cy="1698625"/>
            <a:chOff x="615" y="2120"/>
            <a:chExt cx="838" cy="1070"/>
          </a:xfrm>
        </p:grpSpPr>
        <p:sp>
          <p:nvSpPr>
            <p:cNvPr id="22540" name="Freeform 45"/>
            <p:cNvSpPr>
              <a:spLocks/>
            </p:cNvSpPr>
            <p:nvPr/>
          </p:nvSpPr>
          <p:spPr bwMode="auto">
            <a:xfrm>
              <a:off x="620" y="2120"/>
              <a:ext cx="833" cy="1070"/>
            </a:xfrm>
            <a:custGeom>
              <a:avLst/>
              <a:gdLst>
                <a:gd name="T0" fmla="*/ 70 w 833"/>
                <a:gd name="T1" fmla="*/ 11 h 1070"/>
                <a:gd name="T2" fmla="*/ 27 w 833"/>
                <a:gd name="T3" fmla="*/ 126 h 1070"/>
                <a:gd name="T4" fmla="*/ 233 w 833"/>
                <a:gd name="T5" fmla="*/ 11 h 1070"/>
                <a:gd name="T6" fmla="*/ 108 w 833"/>
                <a:gd name="T7" fmla="*/ 193 h 1070"/>
                <a:gd name="T8" fmla="*/ 262 w 833"/>
                <a:gd name="T9" fmla="*/ 155 h 1070"/>
                <a:gd name="T10" fmla="*/ 190 w 833"/>
                <a:gd name="T11" fmla="*/ 299 h 1070"/>
                <a:gd name="T12" fmla="*/ 382 w 833"/>
                <a:gd name="T13" fmla="*/ 280 h 1070"/>
                <a:gd name="T14" fmla="*/ 300 w 833"/>
                <a:gd name="T15" fmla="*/ 423 h 1070"/>
                <a:gd name="T16" fmla="*/ 473 w 833"/>
                <a:gd name="T17" fmla="*/ 419 h 1070"/>
                <a:gd name="T18" fmla="*/ 429 w 833"/>
                <a:gd name="T19" fmla="*/ 538 h 1070"/>
                <a:gd name="T20" fmla="*/ 583 w 833"/>
                <a:gd name="T21" fmla="*/ 557 h 1070"/>
                <a:gd name="T22" fmla="*/ 535 w 833"/>
                <a:gd name="T23" fmla="*/ 692 h 1070"/>
                <a:gd name="T24" fmla="*/ 659 w 833"/>
                <a:gd name="T25" fmla="*/ 677 h 1070"/>
                <a:gd name="T26" fmla="*/ 611 w 833"/>
                <a:gd name="T27" fmla="*/ 797 h 1070"/>
                <a:gd name="T28" fmla="*/ 750 w 833"/>
                <a:gd name="T29" fmla="*/ 802 h 1070"/>
                <a:gd name="T30" fmla="*/ 698 w 833"/>
                <a:gd name="T31" fmla="*/ 917 h 1070"/>
                <a:gd name="T32" fmla="*/ 822 w 833"/>
                <a:gd name="T33" fmla="*/ 936 h 1070"/>
                <a:gd name="T34" fmla="*/ 765 w 833"/>
                <a:gd name="T35" fmla="*/ 1070 h 10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3"/>
                <a:gd name="T55" fmla="*/ 0 h 1070"/>
                <a:gd name="T56" fmla="*/ 833 w 833"/>
                <a:gd name="T57" fmla="*/ 1070 h 10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76200" cap="flat" cmpd="sng">
              <a:solidFill>
                <a:srgbClr val="FFEA18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Freeform 44"/>
            <p:cNvSpPr>
              <a:spLocks/>
            </p:cNvSpPr>
            <p:nvPr/>
          </p:nvSpPr>
          <p:spPr bwMode="auto">
            <a:xfrm>
              <a:off x="615" y="2120"/>
              <a:ext cx="833" cy="1070"/>
            </a:xfrm>
            <a:custGeom>
              <a:avLst/>
              <a:gdLst>
                <a:gd name="T0" fmla="*/ 70 w 833"/>
                <a:gd name="T1" fmla="*/ 11 h 1070"/>
                <a:gd name="T2" fmla="*/ 27 w 833"/>
                <a:gd name="T3" fmla="*/ 126 h 1070"/>
                <a:gd name="T4" fmla="*/ 233 w 833"/>
                <a:gd name="T5" fmla="*/ 11 h 1070"/>
                <a:gd name="T6" fmla="*/ 108 w 833"/>
                <a:gd name="T7" fmla="*/ 193 h 1070"/>
                <a:gd name="T8" fmla="*/ 262 w 833"/>
                <a:gd name="T9" fmla="*/ 155 h 1070"/>
                <a:gd name="T10" fmla="*/ 190 w 833"/>
                <a:gd name="T11" fmla="*/ 299 h 1070"/>
                <a:gd name="T12" fmla="*/ 382 w 833"/>
                <a:gd name="T13" fmla="*/ 280 h 1070"/>
                <a:gd name="T14" fmla="*/ 300 w 833"/>
                <a:gd name="T15" fmla="*/ 423 h 1070"/>
                <a:gd name="T16" fmla="*/ 473 w 833"/>
                <a:gd name="T17" fmla="*/ 419 h 1070"/>
                <a:gd name="T18" fmla="*/ 429 w 833"/>
                <a:gd name="T19" fmla="*/ 538 h 1070"/>
                <a:gd name="T20" fmla="*/ 583 w 833"/>
                <a:gd name="T21" fmla="*/ 557 h 1070"/>
                <a:gd name="T22" fmla="*/ 535 w 833"/>
                <a:gd name="T23" fmla="*/ 692 h 1070"/>
                <a:gd name="T24" fmla="*/ 659 w 833"/>
                <a:gd name="T25" fmla="*/ 677 h 1070"/>
                <a:gd name="T26" fmla="*/ 611 w 833"/>
                <a:gd name="T27" fmla="*/ 797 h 1070"/>
                <a:gd name="T28" fmla="*/ 750 w 833"/>
                <a:gd name="T29" fmla="*/ 802 h 1070"/>
                <a:gd name="T30" fmla="*/ 698 w 833"/>
                <a:gd name="T31" fmla="*/ 917 h 1070"/>
                <a:gd name="T32" fmla="*/ 822 w 833"/>
                <a:gd name="T33" fmla="*/ 936 h 1070"/>
                <a:gd name="T34" fmla="*/ 765 w 833"/>
                <a:gd name="T35" fmla="*/ 1070 h 10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3"/>
                <a:gd name="T55" fmla="*/ 0 h 1070"/>
                <a:gd name="T56" fmla="*/ 833 w 833"/>
                <a:gd name="T57" fmla="*/ 1070 h 10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48" name="AutoShape 48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chlorophyll a</a:t>
            </a:r>
            <a:endParaRPr lang="en-US" sz="1600" b="1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6" grpId="0" animBg="1" autoUpdateAnimBg="0"/>
      <p:bldP spid="409634" grpId="0" animBg="1"/>
      <p:bldP spid="409648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>
            <a:fillRect/>
          </a:stretch>
        </p:blipFill>
        <p:spPr bwMode="auto">
          <a:xfrm>
            <a:off x="260350" y="463550"/>
            <a:ext cx="8618538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>
            <a:fillRect/>
          </a:stretch>
        </p:blipFill>
        <p:spPr bwMode="auto">
          <a:xfrm>
            <a:off x="260350" y="463550"/>
            <a:ext cx="86201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1738" y="4986338"/>
            <a:ext cx="1598612" cy="463550"/>
            <a:chOff x="4757" y="2688"/>
            <a:chExt cx="1007" cy="292"/>
          </a:xfrm>
        </p:grpSpPr>
        <p:sp>
          <p:nvSpPr>
            <p:cNvPr id="23627" name="AutoShape 7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3628" name="Text Box 8"/>
            <p:cNvSpPr txBox="1">
              <a:spLocks noChangeArrowheads="1"/>
            </p:cNvSpPr>
            <p:nvPr/>
          </p:nvSpPr>
          <p:spPr bwMode="auto">
            <a:xfrm>
              <a:off x="5648" y="273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23557" name="Oval 9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09962" name="Oval 10"/>
          <p:cNvSpPr>
            <a:spLocks noChangeArrowheads="1"/>
          </p:cNvSpPr>
          <p:nvPr/>
        </p:nvSpPr>
        <p:spPr bwMode="auto">
          <a:xfrm>
            <a:off x="1063625" y="3444875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2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509963" name="AutoShape 11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509966" name="Freeform 14"/>
          <p:cNvSpPr>
            <a:spLocks/>
          </p:cNvSpPr>
          <p:nvPr/>
        </p:nvSpPr>
        <p:spPr bwMode="auto">
          <a:xfrm>
            <a:off x="5446713" y="3781425"/>
            <a:ext cx="858837" cy="609600"/>
          </a:xfrm>
          <a:custGeom>
            <a:avLst/>
            <a:gdLst>
              <a:gd name="T0" fmla="*/ 541 w 541"/>
              <a:gd name="T1" fmla="*/ 0 h 575"/>
              <a:gd name="T2" fmla="*/ 441 w 541"/>
              <a:gd name="T3" fmla="*/ 421 h 575"/>
              <a:gd name="T4" fmla="*/ 0 w 541"/>
              <a:gd name="T5" fmla="*/ 575 h 575"/>
              <a:gd name="T6" fmla="*/ 0 60000 65536"/>
              <a:gd name="T7" fmla="*/ 0 60000 65536"/>
              <a:gd name="T8" fmla="*/ 0 60000 65536"/>
              <a:gd name="T9" fmla="*/ 0 w 541"/>
              <a:gd name="T10" fmla="*/ 0 h 575"/>
              <a:gd name="T11" fmla="*/ 541 w 54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80125" y="3276600"/>
            <a:ext cx="531813" cy="447675"/>
            <a:chOff x="2936" y="2132"/>
            <a:chExt cx="335" cy="282"/>
          </a:xfrm>
        </p:grpSpPr>
        <p:sp>
          <p:nvSpPr>
            <p:cNvPr id="23624" name="Oval 16"/>
            <p:cNvSpPr>
              <a:spLocks noChangeArrowheads="1"/>
            </p:cNvSpPr>
            <p:nvPr/>
          </p:nvSpPr>
          <p:spPr bwMode="auto">
            <a:xfrm flipV="1">
              <a:off x="3001" y="2208"/>
              <a:ext cx="206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O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625" name="Oval 17"/>
            <p:cNvSpPr>
              <a:spLocks noChangeArrowheads="1"/>
            </p:cNvSpPr>
            <p:nvPr/>
          </p:nvSpPr>
          <p:spPr bwMode="auto">
            <a:xfrm flipV="1">
              <a:off x="2936" y="2132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3626" name="Oval 18"/>
            <p:cNvSpPr>
              <a:spLocks noChangeArrowheads="1"/>
            </p:cNvSpPr>
            <p:nvPr/>
          </p:nvSpPr>
          <p:spPr bwMode="auto">
            <a:xfrm flipV="1">
              <a:off x="3137" y="2132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7294563" y="4271963"/>
            <a:ext cx="504825" cy="212725"/>
            <a:chOff x="4790" y="2784"/>
            <a:chExt cx="318" cy="134"/>
          </a:xfrm>
        </p:grpSpPr>
        <p:sp>
          <p:nvSpPr>
            <p:cNvPr id="23622" name="Oval 20"/>
            <p:cNvSpPr>
              <a:spLocks noChangeArrowheads="1"/>
            </p:cNvSpPr>
            <p:nvPr/>
          </p:nvSpPr>
          <p:spPr bwMode="auto">
            <a:xfrm>
              <a:off x="4790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23623" name="Oval 21"/>
            <p:cNvSpPr>
              <a:spLocks noChangeArrowheads="1"/>
            </p:cNvSpPr>
            <p:nvPr/>
          </p:nvSpPr>
          <p:spPr bwMode="auto">
            <a:xfrm flipH="1" flipV="1">
              <a:off x="4974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9974" name="Freeform 22"/>
          <p:cNvSpPr>
            <a:spLocks/>
          </p:cNvSpPr>
          <p:nvPr/>
        </p:nvSpPr>
        <p:spPr bwMode="auto">
          <a:xfrm flipH="1">
            <a:off x="6381750" y="3775075"/>
            <a:ext cx="858838" cy="609600"/>
          </a:xfrm>
          <a:custGeom>
            <a:avLst/>
            <a:gdLst>
              <a:gd name="T0" fmla="*/ 541 w 541"/>
              <a:gd name="T1" fmla="*/ 0 h 575"/>
              <a:gd name="T2" fmla="*/ 441 w 541"/>
              <a:gd name="T3" fmla="*/ 421 h 575"/>
              <a:gd name="T4" fmla="*/ 0 w 541"/>
              <a:gd name="T5" fmla="*/ 575 h 575"/>
              <a:gd name="T6" fmla="*/ 0 60000 65536"/>
              <a:gd name="T7" fmla="*/ 0 60000 65536"/>
              <a:gd name="T8" fmla="*/ 0 60000 65536"/>
              <a:gd name="T9" fmla="*/ 0 w 541"/>
              <a:gd name="T10" fmla="*/ 0 h 575"/>
              <a:gd name="T11" fmla="*/ 541 w 54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9979" name="Picture 27" descr="penguin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5975" y="1701800"/>
            <a:ext cx="1274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9980" name="AutoShape 28"/>
          <p:cNvSpPr>
            <a:spLocks noChangeArrowheads="1"/>
          </p:cNvSpPr>
          <p:nvPr/>
        </p:nvSpPr>
        <p:spPr bwMode="auto">
          <a:xfrm>
            <a:off x="3370263" y="385763"/>
            <a:ext cx="1711325" cy="846137"/>
          </a:xfrm>
          <a:prstGeom prst="wedgeEllipseCallout">
            <a:avLst>
              <a:gd name="adj1" fmla="val 7051"/>
              <a:gd name="adj2" fmla="val 12317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  <a:t>Inhale, baby</a:t>
            </a:r>
            <a:r>
              <a:rPr lang="en-US" sz="1800" b="1" i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Geneva" pitchFamily="48" charset="-128"/>
              </a:rPr>
              <a:t> </a:t>
            </a:r>
          </a:p>
        </p:txBody>
      </p:sp>
      <p:sp>
        <p:nvSpPr>
          <p:cNvPr id="509981" name="Oval 29"/>
          <p:cNvSpPr>
            <a:spLocks noChangeArrowheads="1"/>
          </p:cNvSpPr>
          <p:nvPr/>
        </p:nvSpPr>
        <p:spPr bwMode="auto">
          <a:xfrm>
            <a:off x="2279650" y="5264150"/>
            <a:ext cx="358775" cy="260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509982" name="Oval 30"/>
          <p:cNvSpPr>
            <a:spLocks noChangeArrowheads="1"/>
          </p:cNvSpPr>
          <p:nvPr/>
        </p:nvSpPr>
        <p:spPr bwMode="auto">
          <a:xfrm>
            <a:off x="2727325" y="5264150"/>
            <a:ext cx="358775" cy="2444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509983" name="AutoShape 31"/>
          <p:cNvSpPr>
            <a:spLocks noChangeArrowheads="1"/>
          </p:cNvSpPr>
          <p:nvPr/>
        </p:nvSpPr>
        <p:spPr bwMode="auto">
          <a:xfrm>
            <a:off x="647700" y="3411538"/>
            <a:ext cx="2611438" cy="24479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F116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23620" name="Oval 33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3621" name="Oval 34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509987" name="Freeform 35"/>
          <p:cNvSpPr>
            <a:spLocks/>
          </p:cNvSpPr>
          <p:nvPr/>
        </p:nvSpPr>
        <p:spPr bwMode="auto">
          <a:xfrm>
            <a:off x="525463" y="4191000"/>
            <a:ext cx="896937" cy="487363"/>
          </a:xfrm>
          <a:custGeom>
            <a:avLst/>
            <a:gdLst>
              <a:gd name="T0" fmla="*/ 512 w 512"/>
              <a:gd name="T1" fmla="*/ 326 h 326"/>
              <a:gd name="T2" fmla="*/ 397 w 512"/>
              <a:gd name="T3" fmla="*/ 282 h 326"/>
              <a:gd name="T4" fmla="*/ 445 w 512"/>
              <a:gd name="T5" fmla="*/ 206 h 326"/>
              <a:gd name="T6" fmla="*/ 321 w 512"/>
              <a:gd name="T7" fmla="*/ 268 h 326"/>
              <a:gd name="T8" fmla="*/ 369 w 512"/>
              <a:gd name="T9" fmla="*/ 163 h 326"/>
              <a:gd name="T10" fmla="*/ 220 w 512"/>
              <a:gd name="T11" fmla="*/ 225 h 326"/>
              <a:gd name="T12" fmla="*/ 287 w 512"/>
              <a:gd name="T13" fmla="*/ 115 h 326"/>
              <a:gd name="T14" fmla="*/ 110 w 512"/>
              <a:gd name="T15" fmla="*/ 187 h 326"/>
              <a:gd name="T16" fmla="*/ 172 w 512"/>
              <a:gd name="T17" fmla="*/ 57 h 326"/>
              <a:gd name="T18" fmla="*/ 0 w 512"/>
              <a:gd name="T19" fmla="*/ 0 h 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2"/>
              <a:gd name="T31" fmla="*/ 0 h 326"/>
              <a:gd name="T32" fmla="*/ 512 w 512"/>
              <a:gd name="T33" fmla="*/ 326 h 3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91" name="Freeform 39"/>
          <p:cNvSpPr>
            <a:spLocks/>
          </p:cNvSpPr>
          <p:nvPr/>
        </p:nvSpPr>
        <p:spPr bwMode="auto">
          <a:xfrm rot="-172374">
            <a:off x="3178175" y="5303838"/>
            <a:ext cx="3840163" cy="484187"/>
          </a:xfrm>
          <a:custGeom>
            <a:avLst/>
            <a:gdLst>
              <a:gd name="T0" fmla="*/ 2787 w 2787"/>
              <a:gd name="T1" fmla="*/ 9 h 422"/>
              <a:gd name="T2" fmla="*/ 1574 w 2787"/>
              <a:gd name="T3" fmla="*/ 421 h 422"/>
              <a:gd name="T4" fmla="*/ 0 w 2787"/>
              <a:gd name="T5" fmla="*/ 0 h 422"/>
              <a:gd name="T6" fmla="*/ 0 60000 65536"/>
              <a:gd name="T7" fmla="*/ 0 60000 65536"/>
              <a:gd name="T8" fmla="*/ 0 60000 65536"/>
              <a:gd name="T9" fmla="*/ 0 w 2787"/>
              <a:gd name="T10" fmla="*/ 0 h 422"/>
              <a:gd name="T11" fmla="*/ 2787 w 2787"/>
              <a:gd name="T12" fmla="*/ 422 h 4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7" h="422">
                <a:moveTo>
                  <a:pt x="2787" y="9"/>
                </a:moveTo>
                <a:cubicBezTo>
                  <a:pt x="2412" y="215"/>
                  <a:pt x="2038" y="422"/>
                  <a:pt x="1574" y="421"/>
                </a:cubicBezTo>
                <a:cubicBezTo>
                  <a:pt x="1110" y="420"/>
                  <a:pt x="555" y="210"/>
                  <a:pt x="0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6762750" y="4894263"/>
            <a:ext cx="442913" cy="390525"/>
            <a:chOff x="4684" y="3099"/>
            <a:chExt cx="279" cy="246"/>
          </a:xfrm>
        </p:grpSpPr>
        <p:sp>
          <p:nvSpPr>
            <p:cNvPr id="23618" name="Oval 24"/>
            <p:cNvSpPr>
              <a:spLocks noChangeArrowheads="1"/>
            </p:cNvSpPr>
            <p:nvPr/>
          </p:nvSpPr>
          <p:spPr bwMode="auto">
            <a:xfrm>
              <a:off x="4684" y="3099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e</a:t>
              </a:r>
              <a:r>
                <a:rPr lang="en-US" sz="1800" b="1" baseline="30000">
                  <a:solidFill>
                    <a:srgbClr val="000000"/>
                  </a:solidFill>
                </a:rPr>
                <a:t>-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23619" name="Oval 25"/>
            <p:cNvSpPr>
              <a:spLocks noChangeArrowheads="1"/>
            </p:cNvSpPr>
            <p:nvPr/>
          </p:nvSpPr>
          <p:spPr bwMode="auto">
            <a:xfrm>
              <a:off x="4829" y="3211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e</a:t>
              </a:r>
              <a:r>
                <a:rPr lang="en-US" sz="1800" b="1" baseline="30000">
                  <a:solidFill>
                    <a:srgbClr val="000000"/>
                  </a:solidFill>
                </a:rPr>
                <a:t>-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</p:grpSp>
      <p:sp>
        <p:nvSpPr>
          <p:cNvPr id="509996" name="Oval 44"/>
          <p:cNvSpPr>
            <a:spLocks noChangeArrowheads="1"/>
          </p:cNvSpPr>
          <p:nvPr/>
        </p:nvSpPr>
        <p:spPr bwMode="auto">
          <a:xfrm>
            <a:off x="5429250" y="1092200"/>
            <a:ext cx="3602038" cy="1376363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7086600" y="1216025"/>
            <a:ext cx="1652588" cy="542925"/>
            <a:chOff x="3600" y="3554"/>
            <a:chExt cx="1680" cy="555"/>
          </a:xfrm>
        </p:grpSpPr>
        <p:sp>
          <p:nvSpPr>
            <p:cNvPr id="23606" name="Oval 46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3607" name="Rectangle 47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08" name="Rectangle 48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09" name="Rectangle 49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10" name="Rectangle 50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11" name="Rectangle 51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12" name="Rectangle 52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13" name="Rectangle 53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14" name="Rectangle 54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15" name="Rectangle 55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16" name="Rectangle 56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17" name="Rectangle 57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7108825" y="1709738"/>
            <a:ext cx="1652588" cy="542925"/>
            <a:chOff x="3600" y="3554"/>
            <a:chExt cx="1680" cy="555"/>
          </a:xfrm>
        </p:grpSpPr>
        <p:sp>
          <p:nvSpPr>
            <p:cNvPr id="23594" name="Oval 59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3595" name="Rectangle 60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596" name="Rectangle 61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597" name="Rectangle 62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598" name="Rectangle 63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599" name="Rectangle 64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00" name="Rectangle 65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01" name="Rectangle 66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02" name="Rectangle 67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03" name="Rectangle 68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04" name="Rectangle 69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3605" name="Rectangle 70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 rot="-9786246">
            <a:off x="7253288" y="1997075"/>
            <a:ext cx="220662" cy="331788"/>
            <a:chOff x="450" y="1775"/>
            <a:chExt cx="161" cy="289"/>
          </a:xfrm>
        </p:grpSpPr>
        <p:sp>
          <p:nvSpPr>
            <p:cNvPr id="23592" name="AutoShape 72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3593" name="Oval 73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510026" name="Freeform 74"/>
          <p:cNvSpPr>
            <a:spLocks/>
          </p:cNvSpPr>
          <p:nvPr/>
        </p:nvSpPr>
        <p:spPr bwMode="auto">
          <a:xfrm>
            <a:off x="6829425" y="1939925"/>
            <a:ext cx="601663" cy="466725"/>
          </a:xfrm>
          <a:custGeom>
            <a:avLst/>
            <a:gdLst>
              <a:gd name="T0" fmla="*/ 383 w 383"/>
              <a:gd name="T1" fmla="*/ 0 h 438"/>
              <a:gd name="T2" fmla="*/ 249 w 383"/>
              <a:gd name="T3" fmla="*/ 396 h 438"/>
              <a:gd name="T4" fmla="*/ 0 w 383"/>
              <a:gd name="T5" fmla="*/ 255 h 438"/>
              <a:gd name="T6" fmla="*/ 0 60000 65536"/>
              <a:gd name="T7" fmla="*/ 0 60000 65536"/>
              <a:gd name="T8" fmla="*/ 0 60000 65536"/>
              <a:gd name="T9" fmla="*/ 0 w 383"/>
              <a:gd name="T10" fmla="*/ 0 h 438"/>
              <a:gd name="T11" fmla="*/ 383 w 383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027" name="AutoShape 75"/>
          <p:cNvSpPr>
            <a:spLocks noChangeArrowheads="1"/>
          </p:cNvSpPr>
          <p:nvPr/>
        </p:nvSpPr>
        <p:spPr bwMode="auto">
          <a:xfrm>
            <a:off x="6270625" y="1878013"/>
            <a:ext cx="661988" cy="4333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510028" name="AutoShape 76"/>
          <p:cNvSpPr>
            <a:spLocks noChangeArrowheads="1"/>
          </p:cNvSpPr>
          <p:nvPr/>
        </p:nvSpPr>
        <p:spPr bwMode="auto">
          <a:xfrm>
            <a:off x="8050213" y="1077913"/>
            <a:ext cx="10350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510029" name="AutoShape 77"/>
          <p:cNvSpPr>
            <a:spLocks noChangeArrowheads="1"/>
          </p:cNvSpPr>
          <p:nvPr/>
        </p:nvSpPr>
        <p:spPr bwMode="auto">
          <a:xfrm>
            <a:off x="5078413" y="1141413"/>
            <a:ext cx="12636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  <p:sp>
        <p:nvSpPr>
          <p:cNvPr id="510030" name="Freeform 78"/>
          <p:cNvSpPr>
            <a:spLocks/>
          </p:cNvSpPr>
          <p:nvPr/>
        </p:nvSpPr>
        <p:spPr bwMode="auto">
          <a:xfrm>
            <a:off x="7119938" y="4495800"/>
            <a:ext cx="387350" cy="412750"/>
          </a:xfrm>
          <a:custGeom>
            <a:avLst/>
            <a:gdLst>
              <a:gd name="T0" fmla="*/ 541 w 541"/>
              <a:gd name="T1" fmla="*/ 0 h 575"/>
              <a:gd name="T2" fmla="*/ 441 w 541"/>
              <a:gd name="T3" fmla="*/ 421 h 575"/>
              <a:gd name="T4" fmla="*/ 0 w 541"/>
              <a:gd name="T5" fmla="*/ 575 h 575"/>
              <a:gd name="T6" fmla="*/ 0 60000 65536"/>
              <a:gd name="T7" fmla="*/ 0 60000 65536"/>
              <a:gd name="T8" fmla="*/ 0 60000 65536"/>
              <a:gd name="T9" fmla="*/ 0 w 541"/>
              <a:gd name="T10" fmla="*/ 0 h 575"/>
              <a:gd name="T11" fmla="*/ 541 w 54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031" name="Freeform 79"/>
          <p:cNvSpPr>
            <a:spLocks/>
          </p:cNvSpPr>
          <p:nvPr/>
        </p:nvSpPr>
        <p:spPr bwMode="auto">
          <a:xfrm flipH="1">
            <a:off x="7575550" y="4497388"/>
            <a:ext cx="387350" cy="412750"/>
          </a:xfrm>
          <a:custGeom>
            <a:avLst/>
            <a:gdLst>
              <a:gd name="T0" fmla="*/ 541 w 541"/>
              <a:gd name="T1" fmla="*/ 0 h 575"/>
              <a:gd name="T2" fmla="*/ 441 w 541"/>
              <a:gd name="T3" fmla="*/ 421 h 575"/>
              <a:gd name="T4" fmla="*/ 0 w 541"/>
              <a:gd name="T5" fmla="*/ 575 h 575"/>
              <a:gd name="T6" fmla="*/ 0 60000 65536"/>
              <a:gd name="T7" fmla="*/ 0 60000 65536"/>
              <a:gd name="T8" fmla="*/ 0 60000 65536"/>
              <a:gd name="T9" fmla="*/ 0 w 541"/>
              <a:gd name="T10" fmla="*/ 0 h 575"/>
              <a:gd name="T11" fmla="*/ 541 w 541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1" h="575">
                <a:moveTo>
                  <a:pt x="541" y="0"/>
                </a:moveTo>
                <a:cubicBezTo>
                  <a:pt x="536" y="162"/>
                  <a:pt x="531" y="325"/>
                  <a:pt x="441" y="421"/>
                </a:cubicBezTo>
                <a:cubicBezTo>
                  <a:pt x="351" y="517"/>
                  <a:pt x="73" y="549"/>
                  <a:pt x="0" y="575"/>
                </a:cubicBezTo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8010525" y="4835525"/>
            <a:ext cx="504825" cy="212725"/>
            <a:chOff x="4790" y="2784"/>
            <a:chExt cx="318" cy="134"/>
          </a:xfrm>
        </p:grpSpPr>
        <p:sp>
          <p:nvSpPr>
            <p:cNvPr id="23590" name="Oval 82"/>
            <p:cNvSpPr>
              <a:spLocks noChangeArrowheads="1"/>
            </p:cNvSpPr>
            <p:nvPr/>
          </p:nvSpPr>
          <p:spPr bwMode="auto">
            <a:xfrm>
              <a:off x="4790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  <a:endParaRPr lang="en-US" sz="1800" baseline="30000">
                <a:solidFill>
                  <a:srgbClr val="000000"/>
                </a:solidFill>
              </a:endParaRPr>
            </a:p>
          </p:txBody>
        </p:sp>
        <p:sp>
          <p:nvSpPr>
            <p:cNvPr id="23591" name="Oval 83"/>
            <p:cNvSpPr>
              <a:spLocks noChangeArrowheads="1"/>
            </p:cNvSpPr>
            <p:nvPr/>
          </p:nvSpPr>
          <p:spPr bwMode="auto">
            <a:xfrm flipH="1" flipV="1">
              <a:off x="4974" y="2784"/>
              <a:ext cx="134" cy="13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200" b="1">
                  <a:solidFill>
                    <a:srgbClr val="000000"/>
                  </a:solidFill>
                </a:rPr>
                <a:t>+</a:t>
              </a:r>
              <a:r>
                <a:rPr lang="en-US" sz="1800" b="1">
                  <a:solidFill>
                    <a:srgbClr val="000000"/>
                  </a:solidFill>
                </a:rPr>
                <a:t>H</a:t>
              </a: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09978" name="Freeform 26"/>
          <p:cNvSpPr>
            <a:spLocks/>
          </p:cNvSpPr>
          <p:nvPr/>
        </p:nvSpPr>
        <p:spPr bwMode="auto">
          <a:xfrm>
            <a:off x="4059238" y="2844800"/>
            <a:ext cx="1130300" cy="1484313"/>
          </a:xfrm>
          <a:custGeom>
            <a:avLst/>
            <a:gdLst>
              <a:gd name="T0" fmla="*/ 785 w 899"/>
              <a:gd name="T1" fmla="*/ 944 h 944"/>
              <a:gd name="T2" fmla="*/ 857 w 899"/>
              <a:gd name="T3" fmla="*/ 704 h 944"/>
              <a:gd name="T4" fmla="*/ 531 w 899"/>
              <a:gd name="T5" fmla="*/ 867 h 944"/>
              <a:gd name="T6" fmla="*/ 589 w 899"/>
              <a:gd name="T7" fmla="*/ 508 h 944"/>
              <a:gd name="T8" fmla="*/ 330 w 899"/>
              <a:gd name="T9" fmla="*/ 513 h 944"/>
              <a:gd name="T10" fmla="*/ 330 w 899"/>
              <a:gd name="T11" fmla="*/ 259 h 944"/>
              <a:gd name="T12" fmla="*/ 129 w 899"/>
              <a:gd name="T13" fmla="*/ 230 h 944"/>
              <a:gd name="T14" fmla="*/ 67 w 899"/>
              <a:gd name="T15" fmla="*/ 58 h 944"/>
              <a:gd name="T16" fmla="*/ 0 w 899"/>
              <a:gd name="T17" fmla="*/ 0 h 9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99"/>
              <a:gd name="T28" fmla="*/ 0 h 944"/>
              <a:gd name="T29" fmla="*/ 899 w 899"/>
              <a:gd name="T30" fmla="*/ 944 h 9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99" h="944">
                <a:moveTo>
                  <a:pt x="785" y="944"/>
                </a:moveTo>
                <a:cubicBezTo>
                  <a:pt x="842" y="830"/>
                  <a:pt x="899" y="717"/>
                  <a:pt x="857" y="704"/>
                </a:cubicBezTo>
                <a:cubicBezTo>
                  <a:pt x="815" y="691"/>
                  <a:pt x="576" y="900"/>
                  <a:pt x="531" y="867"/>
                </a:cubicBezTo>
                <a:cubicBezTo>
                  <a:pt x="486" y="834"/>
                  <a:pt x="622" y="567"/>
                  <a:pt x="589" y="508"/>
                </a:cubicBezTo>
                <a:cubicBezTo>
                  <a:pt x="556" y="449"/>
                  <a:pt x="373" y="554"/>
                  <a:pt x="330" y="513"/>
                </a:cubicBezTo>
                <a:cubicBezTo>
                  <a:pt x="287" y="472"/>
                  <a:pt x="363" y="306"/>
                  <a:pt x="330" y="259"/>
                </a:cubicBezTo>
                <a:cubicBezTo>
                  <a:pt x="297" y="212"/>
                  <a:pt x="173" y="263"/>
                  <a:pt x="129" y="230"/>
                </a:cubicBezTo>
                <a:cubicBezTo>
                  <a:pt x="85" y="197"/>
                  <a:pt x="88" y="96"/>
                  <a:pt x="67" y="58"/>
                </a:cubicBezTo>
                <a:cubicBezTo>
                  <a:pt x="46" y="20"/>
                  <a:pt x="23" y="10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9965" name="Oval 13"/>
          <p:cNvSpPr>
            <a:spLocks noChangeArrowheads="1"/>
          </p:cNvSpPr>
          <p:nvPr/>
        </p:nvSpPr>
        <p:spPr bwMode="auto">
          <a:xfrm flipV="1">
            <a:off x="4997450" y="4157663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09995" name="Oval 43"/>
          <p:cNvSpPr>
            <a:spLocks noChangeArrowheads="1"/>
          </p:cNvSpPr>
          <p:nvPr/>
        </p:nvSpPr>
        <p:spPr bwMode="auto">
          <a:xfrm flipV="1">
            <a:off x="5133975" y="4294188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10036" name="AutoShape 84"/>
          <p:cNvSpPr>
            <a:spLocks noChangeArrowheads="1"/>
          </p:cNvSpPr>
          <p:nvPr/>
        </p:nvSpPr>
        <p:spPr bwMode="auto">
          <a:xfrm>
            <a:off x="5259388" y="2822575"/>
            <a:ext cx="2178050" cy="3190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FFEA18"/>
                </a:solidFill>
              </a:rPr>
              <a:t>Plants SPLIT water!</a:t>
            </a:r>
            <a:endParaRPr lang="en-US" sz="1800" b="1">
              <a:solidFill>
                <a:srgbClr val="076309"/>
              </a:solidFill>
            </a:endParaRPr>
          </a:p>
        </p:txBody>
      </p:sp>
      <p:sp>
        <p:nvSpPr>
          <p:cNvPr id="510037" name="AutoShape 85"/>
          <p:cNvSpPr>
            <a:spLocks noChangeArrowheads="1"/>
          </p:cNvSpPr>
          <p:nvPr/>
        </p:nvSpPr>
        <p:spPr bwMode="auto">
          <a:xfrm>
            <a:off x="4160838" y="5621338"/>
            <a:ext cx="2139950" cy="319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fill the e</a:t>
            </a:r>
            <a:r>
              <a:rPr lang="en-US" sz="1800" b="1" baseline="30000">
                <a:solidFill>
                  <a:schemeClr val="bg1"/>
                </a:solidFill>
              </a:rPr>
              <a:t>–</a:t>
            </a:r>
            <a:r>
              <a:rPr lang="en-US" sz="1800" b="1">
                <a:solidFill>
                  <a:schemeClr val="bg1"/>
                </a:solidFill>
              </a:rPr>
              <a:t> vacancy</a:t>
            </a:r>
            <a:endParaRPr lang="en-US" sz="1800" b="1">
              <a:solidFill>
                <a:srgbClr val="076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9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99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09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099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9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09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099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099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09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09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09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0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09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0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10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509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09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10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10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510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500"/>
                                        <p:tgtEl>
                                          <p:spTgt spid="510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10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10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2" grpId="0" animBg="1" autoUpdateAnimBg="0"/>
      <p:bldP spid="509963" grpId="0" animBg="1" autoUpdateAnimBg="0"/>
      <p:bldP spid="509966" grpId="0" animBg="1"/>
      <p:bldP spid="509974" grpId="0" animBg="1"/>
      <p:bldP spid="509980" grpId="0" animBg="1" autoUpdateAnimBg="0"/>
      <p:bldP spid="509981" grpId="0" animBg="1" autoUpdateAnimBg="0"/>
      <p:bldP spid="509982" grpId="0" animBg="1" autoUpdateAnimBg="0"/>
      <p:bldP spid="509983" grpId="0" animBg="1"/>
      <p:bldP spid="509983" grpId="1" animBg="1"/>
      <p:bldP spid="509987" grpId="0" animBg="1"/>
      <p:bldP spid="509991" grpId="0" animBg="1"/>
      <p:bldP spid="509996" grpId="0" animBg="1"/>
      <p:bldP spid="510026" grpId="0" animBg="1"/>
      <p:bldP spid="510027" grpId="0" animBg="1" autoUpdateAnimBg="0"/>
      <p:bldP spid="510028" grpId="0" animBg="1" autoUpdateAnimBg="0"/>
      <p:bldP spid="510029" grpId="0" animBg="1" autoUpdateAnimBg="0"/>
      <p:bldP spid="510030" grpId="0" animBg="1"/>
      <p:bldP spid="510031" grpId="0" animBg="1"/>
      <p:bldP spid="509978" grpId="0" animBg="1"/>
      <p:bldP spid="509965" grpId="0" animBg="1" autoUpdateAnimBg="0"/>
      <p:bldP spid="509995" grpId="0" animBg="1" autoUpdateAnimBg="0"/>
      <p:bldP spid="510036" grpId="0" animBg="1" autoUpdateAnimBg="0"/>
      <p:bldP spid="510037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>
            <a:fillRect/>
          </a:stretch>
        </p:blipFill>
        <p:spPr bwMode="auto">
          <a:xfrm>
            <a:off x="273050" y="457200"/>
            <a:ext cx="8620125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Oval 7"/>
          <p:cNvSpPr>
            <a:spLocks noChangeArrowheads="1"/>
          </p:cNvSpPr>
          <p:nvPr/>
        </p:nvSpPr>
        <p:spPr bwMode="auto">
          <a:xfrm>
            <a:off x="2182813" y="327818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4580" name="Oval 8"/>
          <p:cNvSpPr>
            <a:spLocks noChangeArrowheads="1"/>
          </p:cNvSpPr>
          <p:nvPr/>
        </p:nvSpPr>
        <p:spPr bwMode="auto">
          <a:xfrm>
            <a:off x="1063625" y="3444875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2</a:t>
            </a:r>
            <a:endParaRPr lang="en-US" sz="2000" b="1">
              <a:solidFill>
                <a:schemeClr val="bg1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17850" y="2635250"/>
            <a:ext cx="1017588" cy="1309688"/>
            <a:chOff x="1964" y="1660"/>
            <a:chExt cx="641" cy="825"/>
          </a:xfrm>
        </p:grpSpPr>
        <p:sp>
          <p:nvSpPr>
            <p:cNvPr id="24653" name="Line 11"/>
            <p:cNvSpPr>
              <a:spLocks noChangeShapeType="1"/>
            </p:cNvSpPr>
            <p:nvPr/>
          </p:nvSpPr>
          <p:spPr bwMode="auto">
            <a:xfrm flipH="1">
              <a:off x="2145" y="1660"/>
              <a:ext cx="460" cy="62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4" name="Rectangle 12"/>
            <p:cNvSpPr>
              <a:spLocks noChangeArrowheads="1"/>
            </p:cNvSpPr>
            <p:nvPr/>
          </p:nvSpPr>
          <p:spPr bwMode="auto">
            <a:xfrm>
              <a:off x="1964" y="225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CC0000"/>
                  </a:solidFill>
                </a:rPr>
                <a:t>H</a:t>
              </a:r>
              <a:r>
                <a:rPr lang="en-US" sz="1800" b="1" baseline="30000">
                  <a:solidFill>
                    <a:srgbClr val="CC0000"/>
                  </a:solidFill>
                </a:rPr>
                <a:t>+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05350" y="3817938"/>
            <a:ext cx="1017588" cy="1309687"/>
            <a:chOff x="1964" y="1660"/>
            <a:chExt cx="641" cy="825"/>
          </a:xfrm>
        </p:grpSpPr>
        <p:sp>
          <p:nvSpPr>
            <p:cNvPr id="24651" name="Line 14"/>
            <p:cNvSpPr>
              <a:spLocks noChangeShapeType="1"/>
            </p:cNvSpPr>
            <p:nvPr/>
          </p:nvSpPr>
          <p:spPr bwMode="auto">
            <a:xfrm flipH="1">
              <a:off x="2145" y="1660"/>
              <a:ext cx="460" cy="62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52" name="Rectangle 15"/>
            <p:cNvSpPr>
              <a:spLocks noChangeArrowheads="1"/>
            </p:cNvSpPr>
            <p:nvPr/>
          </p:nvSpPr>
          <p:spPr bwMode="auto">
            <a:xfrm>
              <a:off x="1964" y="225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CC0000"/>
                  </a:solidFill>
                </a:rPr>
                <a:t>H</a:t>
              </a:r>
              <a:r>
                <a:rPr lang="en-US" sz="1800" b="1" baseline="30000">
                  <a:solidFill>
                    <a:srgbClr val="CC0000"/>
                  </a:solidFill>
                </a:rPr>
                <a:t>+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  <p:sp>
        <p:nvSpPr>
          <p:cNvPr id="487440" name="Oval 16"/>
          <p:cNvSpPr>
            <a:spLocks noChangeArrowheads="1"/>
          </p:cNvSpPr>
          <p:nvPr/>
        </p:nvSpPr>
        <p:spPr bwMode="auto">
          <a:xfrm>
            <a:off x="5016500" y="2992438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3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7441" name="Oval 17"/>
          <p:cNvSpPr>
            <a:spLocks noChangeArrowheads="1"/>
          </p:cNvSpPr>
          <p:nvPr/>
        </p:nvSpPr>
        <p:spPr bwMode="auto">
          <a:xfrm>
            <a:off x="4103688" y="4500563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4</a:t>
            </a:r>
            <a:endParaRPr lang="en-US" sz="2000" b="1">
              <a:solidFill>
                <a:schemeClr val="bg1"/>
              </a:solidFill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289425" y="5073650"/>
            <a:ext cx="1406525" cy="1744663"/>
            <a:chOff x="2793" y="251"/>
            <a:chExt cx="2914" cy="3615"/>
          </a:xfrm>
        </p:grpSpPr>
        <p:pic>
          <p:nvPicPr>
            <p:cNvPr id="24640" name="Picture 19" descr="09_0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4500" r="22501" b="4500"/>
            <a:stretch>
              <a:fillRect/>
            </a:stretch>
          </p:blipFill>
          <p:spPr bwMode="auto">
            <a:xfrm>
              <a:off x="2793" y="251"/>
              <a:ext cx="2914" cy="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41" name="Rectangle 20"/>
            <p:cNvSpPr>
              <a:spLocks noChangeArrowheads="1"/>
            </p:cNvSpPr>
            <p:nvPr/>
          </p:nvSpPr>
          <p:spPr bwMode="auto">
            <a:xfrm>
              <a:off x="4691" y="3573"/>
              <a:ext cx="17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24642" name="Rectangle 21"/>
            <p:cNvSpPr>
              <a:spLocks noChangeArrowheads="1"/>
            </p:cNvSpPr>
            <p:nvPr/>
          </p:nvSpPr>
          <p:spPr bwMode="auto">
            <a:xfrm>
              <a:off x="2819" y="2823"/>
              <a:ext cx="760" cy="221"/>
            </a:xfrm>
            <a:prstGeom prst="rect">
              <a:avLst/>
            </a:prstGeom>
            <a:solidFill>
              <a:srgbClr val="EA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700" b="1">
                  <a:solidFill>
                    <a:srgbClr val="0F116A"/>
                  </a:solidFill>
                </a:rPr>
                <a:t>ADP + P</a:t>
              </a:r>
              <a:r>
                <a:rPr lang="en-US" sz="700" b="1" baseline="-25000">
                  <a:solidFill>
                    <a:srgbClr val="0F116A"/>
                  </a:solidFill>
                </a:rPr>
                <a:t>i</a:t>
              </a:r>
              <a:endParaRPr lang="en-US" sz="700" b="1">
                <a:solidFill>
                  <a:srgbClr val="0F116A"/>
                </a:solidFill>
              </a:endParaRPr>
            </a:p>
          </p:txBody>
        </p:sp>
        <p:sp>
          <p:nvSpPr>
            <p:cNvPr id="24643" name="Rectangle 22"/>
            <p:cNvSpPr>
              <a:spLocks noChangeArrowheads="1"/>
            </p:cNvSpPr>
            <p:nvPr/>
          </p:nvSpPr>
          <p:spPr bwMode="auto">
            <a:xfrm>
              <a:off x="3655" y="708"/>
              <a:ext cx="17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24644" name="Rectangle 23"/>
            <p:cNvSpPr>
              <a:spLocks noChangeArrowheads="1"/>
            </p:cNvSpPr>
            <p:nvPr/>
          </p:nvSpPr>
          <p:spPr bwMode="auto">
            <a:xfrm>
              <a:off x="4872" y="767"/>
              <a:ext cx="17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24645" name="Rectangle 24"/>
            <p:cNvSpPr>
              <a:spLocks noChangeArrowheads="1"/>
            </p:cNvSpPr>
            <p:nvPr/>
          </p:nvSpPr>
          <p:spPr bwMode="auto">
            <a:xfrm>
              <a:off x="4898" y="402"/>
              <a:ext cx="17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24646" name="Rectangle 25"/>
            <p:cNvSpPr>
              <a:spLocks noChangeArrowheads="1"/>
            </p:cNvSpPr>
            <p:nvPr/>
          </p:nvSpPr>
          <p:spPr bwMode="auto">
            <a:xfrm>
              <a:off x="4220" y="767"/>
              <a:ext cx="17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24647" name="Rectangle 26"/>
            <p:cNvSpPr>
              <a:spLocks noChangeArrowheads="1"/>
            </p:cNvSpPr>
            <p:nvPr/>
          </p:nvSpPr>
          <p:spPr bwMode="auto">
            <a:xfrm>
              <a:off x="4520" y="692"/>
              <a:ext cx="17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24648" name="Rectangle 27"/>
            <p:cNvSpPr>
              <a:spLocks noChangeArrowheads="1"/>
            </p:cNvSpPr>
            <p:nvPr/>
          </p:nvSpPr>
          <p:spPr bwMode="auto">
            <a:xfrm>
              <a:off x="4441" y="445"/>
              <a:ext cx="17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24649" name="Rectangle 28"/>
            <p:cNvSpPr>
              <a:spLocks noChangeArrowheads="1"/>
            </p:cNvSpPr>
            <p:nvPr/>
          </p:nvSpPr>
          <p:spPr bwMode="auto">
            <a:xfrm>
              <a:off x="4063" y="442"/>
              <a:ext cx="17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  <p:sp>
          <p:nvSpPr>
            <p:cNvPr id="24650" name="Rectangle 29"/>
            <p:cNvSpPr>
              <a:spLocks noChangeArrowheads="1"/>
            </p:cNvSpPr>
            <p:nvPr/>
          </p:nvSpPr>
          <p:spPr bwMode="auto">
            <a:xfrm>
              <a:off x="3707" y="281"/>
              <a:ext cx="17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600" b="1">
                  <a:solidFill>
                    <a:srgbClr val="CC0000"/>
                  </a:solidFill>
                </a:rPr>
                <a:t>H</a:t>
              </a:r>
              <a:r>
                <a:rPr lang="en-US" sz="600" b="1" baseline="30000">
                  <a:solidFill>
                    <a:srgbClr val="CC0000"/>
                  </a:solidFill>
                </a:rPr>
                <a:t>+</a:t>
              </a:r>
              <a:endParaRPr lang="en-US" sz="6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2493963" y="3597275"/>
            <a:ext cx="358775" cy="596900"/>
            <a:chOff x="1571" y="2342"/>
            <a:chExt cx="226" cy="376"/>
          </a:xfrm>
        </p:grpSpPr>
        <p:sp>
          <p:nvSpPr>
            <p:cNvPr id="24638" name="Oval 37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4639" name="Oval 38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 rot="-3241979">
            <a:off x="2981325" y="2425701"/>
            <a:ext cx="358775" cy="596900"/>
            <a:chOff x="1571" y="2342"/>
            <a:chExt cx="226" cy="376"/>
          </a:xfrm>
        </p:grpSpPr>
        <p:sp>
          <p:nvSpPr>
            <p:cNvPr id="24636" name="Oval 40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4637" name="Oval 41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87466" name="AutoShape 42"/>
          <p:cNvSpPr>
            <a:spLocks noChangeArrowheads="1"/>
          </p:cNvSpPr>
          <p:nvPr/>
        </p:nvSpPr>
        <p:spPr bwMode="auto">
          <a:xfrm>
            <a:off x="3683000" y="6110288"/>
            <a:ext cx="1127125" cy="7381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4589" name="Freeform 44"/>
          <p:cNvSpPr>
            <a:spLocks/>
          </p:cNvSpPr>
          <p:nvPr/>
        </p:nvSpPr>
        <p:spPr bwMode="auto">
          <a:xfrm>
            <a:off x="525463" y="4191000"/>
            <a:ext cx="896937" cy="487363"/>
          </a:xfrm>
          <a:custGeom>
            <a:avLst/>
            <a:gdLst>
              <a:gd name="T0" fmla="*/ 512 w 512"/>
              <a:gd name="T1" fmla="*/ 326 h 326"/>
              <a:gd name="T2" fmla="*/ 397 w 512"/>
              <a:gd name="T3" fmla="*/ 282 h 326"/>
              <a:gd name="T4" fmla="*/ 445 w 512"/>
              <a:gd name="T5" fmla="*/ 206 h 326"/>
              <a:gd name="T6" fmla="*/ 321 w 512"/>
              <a:gd name="T7" fmla="*/ 268 h 326"/>
              <a:gd name="T8" fmla="*/ 369 w 512"/>
              <a:gd name="T9" fmla="*/ 163 h 326"/>
              <a:gd name="T10" fmla="*/ 220 w 512"/>
              <a:gd name="T11" fmla="*/ 225 h 326"/>
              <a:gd name="T12" fmla="*/ 287 w 512"/>
              <a:gd name="T13" fmla="*/ 115 h 326"/>
              <a:gd name="T14" fmla="*/ 110 w 512"/>
              <a:gd name="T15" fmla="*/ 187 h 326"/>
              <a:gd name="T16" fmla="*/ 172 w 512"/>
              <a:gd name="T17" fmla="*/ 57 h 326"/>
              <a:gd name="T18" fmla="*/ 0 w 512"/>
              <a:gd name="T19" fmla="*/ 0 h 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2"/>
              <a:gd name="T31" fmla="*/ 0 h 326"/>
              <a:gd name="T32" fmla="*/ 512 w 512"/>
              <a:gd name="T33" fmla="*/ 326 h 3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6621463" y="4754563"/>
            <a:ext cx="2468562" cy="463550"/>
            <a:chOff x="4757" y="2688"/>
            <a:chExt cx="1003" cy="292"/>
          </a:xfrm>
        </p:grpSpPr>
        <p:sp>
          <p:nvSpPr>
            <p:cNvPr id="24634" name="AutoShape 46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35" name="Text Box 47"/>
            <p:cNvSpPr txBox="1">
              <a:spLocks noChangeArrowheads="1"/>
            </p:cNvSpPr>
            <p:nvPr/>
          </p:nvSpPr>
          <p:spPr bwMode="auto">
            <a:xfrm>
              <a:off x="4841" y="2731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to Calvin Cycle</a:t>
              </a:r>
            </a:p>
          </p:txBody>
        </p:sp>
      </p:grpSp>
      <p:sp>
        <p:nvSpPr>
          <p:cNvPr id="487456" name="Freeform 32"/>
          <p:cNvSpPr>
            <a:spLocks/>
          </p:cNvSpPr>
          <p:nvPr/>
        </p:nvSpPr>
        <p:spPr bwMode="auto">
          <a:xfrm>
            <a:off x="5367338" y="5014913"/>
            <a:ext cx="1479550" cy="725487"/>
          </a:xfrm>
          <a:custGeom>
            <a:avLst/>
            <a:gdLst>
              <a:gd name="T0" fmla="*/ 0 w 1730"/>
              <a:gd name="T1" fmla="*/ 720 h 720"/>
              <a:gd name="T2" fmla="*/ 325 w 1730"/>
              <a:gd name="T3" fmla="*/ 350 h 720"/>
              <a:gd name="T4" fmla="*/ 855 w 1730"/>
              <a:gd name="T5" fmla="*/ 105 h 720"/>
              <a:gd name="T6" fmla="*/ 1730 w 1730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730"/>
              <a:gd name="T13" fmla="*/ 0 h 720"/>
              <a:gd name="T14" fmla="*/ 1730 w 173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0" h="720">
                <a:moveTo>
                  <a:pt x="0" y="720"/>
                </a:moveTo>
                <a:cubicBezTo>
                  <a:pt x="91" y="586"/>
                  <a:pt x="182" y="452"/>
                  <a:pt x="325" y="350"/>
                </a:cubicBezTo>
                <a:cubicBezTo>
                  <a:pt x="468" y="248"/>
                  <a:pt x="621" y="163"/>
                  <a:pt x="855" y="105"/>
                </a:cubicBezTo>
                <a:cubicBezTo>
                  <a:pt x="1089" y="47"/>
                  <a:pt x="1409" y="23"/>
                  <a:pt x="1730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72" name="Rectangle 48"/>
          <p:cNvSpPr>
            <a:spLocks noChangeArrowheads="1"/>
          </p:cNvSpPr>
          <p:nvPr/>
        </p:nvSpPr>
        <p:spPr bwMode="auto">
          <a:xfrm>
            <a:off x="6777038" y="5295900"/>
            <a:ext cx="18224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CC0000"/>
                </a:solidFill>
              </a:rPr>
              <a:t>energy to build</a:t>
            </a:r>
            <a:br>
              <a:rPr lang="en-US" sz="1800" b="1">
                <a:solidFill>
                  <a:srgbClr val="CC0000"/>
                </a:solidFill>
              </a:rPr>
            </a:br>
            <a:r>
              <a:rPr lang="en-US" sz="1800" b="1">
                <a:solidFill>
                  <a:srgbClr val="CC0000"/>
                </a:solidFill>
              </a:rPr>
              <a:t>carbohydrates</a:t>
            </a:r>
          </a:p>
        </p:txBody>
      </p:sp>
      <p:sp>
        <p:nvSpPr>
          <p:cNvPr id="487473" name="Oval 49"/>
          <p:cNvSpPr>
            <a:spLocks noChangeArrowheads="1"/>
          </p:cNvSpPr>
          <p:nvPr/>
        </p:nvSpPr>
        <p:spPr bwMode="auto">
          <a:xfrm>
            <a:off x="5391150" y="1382713"/>
            <a:ext cx="3602038" cy="137636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7048500" y="1506538"/>
            <a:ext cx="1652588" cy="542925"/>
            <a:chOff x="3600" y="3554"/>
            <a:chExt cx="1680" cy="555"/>
          </a:xfrm>
        </p:grpSpPr>
        <p:sp>
          <p:nvSpPr>
            <p:cNvPr id="24622" name="Oval 51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23" name="Rectangle 52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24" name="Rectangle 53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25" name="Rectangle 54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26" name="Rectangle 55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27" name="Rectangle 56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28" name="Rectangle 57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29" name="Rectangle 58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30" name="Rectangle 59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31" name="Rectangle 60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32" name="Rectangle 61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33" name="Rectangle 62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7070725" y="2000250"/>
            <a:ext cx="1652588" cy="542925"/>
            <a:chOff x="3600" y="3554"/>
            <a:chExt cx="1680" cy="555"/>
          </a:xfrm>
        </p:grpSpPr>
        <p:sp>
          <p:nvSpPr>
            <p:cNvPr id="24610" name="Oval 64"/>
            <p:cNvSpPr>
              <a:spLocks noChangeArrowheads="1"/>
            </p:cNvSpPr>
            <p:nvPr/>
          </p:nvSpPr>
          <p:spPr bwMode="auto">
            <a:xfrm>
              <a:off x="3600" y="3600"/>
              <a:ext cx="1680" cy="480"/>
            </a:xfrm>
            <a:prstGeom prst="ellipse">
              <a:avLst/>
            </a:prstGeom>
            <a:solidFill>
              <a:srgbClr val="80FF00"/>
            </a:solidFill>
            <a:ln w="38100">
              <a:solidFill>
                <a:srgbClr val="04A40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11" name="Rectangle 65"/>
            <p:cNvSpPr>
              <a:spLocks noChangeArrowheads="1"/>
            </p:cNvSpPr>
            <p:nvPr/>
          </p:nvSpPr>
          <p:spPr bwMode="auto">
            <a:xfrm>
              <a:off x="3844" y="3661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12" name="Rectangle 66"/>
            <p:cNvSpPr>
              <a:spLocks noChangeArrowheads="1"/>
            </p:cNvSpPr>
            <p:nvPr/>
          </p:nvSpPr>
          <p:spPr bwMode="auto">
            <a:xfrm>
              <a:off x="4036" y="3614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13" name="Rectangle 67"/>
            <p:cNvSpPr>
              <a:spLocks noChangeArrowheads="1"/>
            </p:cNvSpPr>
            <p:nvPr/>
          </p:nvSpPr>
          <p:spPr bwMode="auto">
            <a:xfrm>
              <a:off x="4133" y="3757"/>
              <a:ext cx="385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14" name="Rectangle 68"/>
            <p:cNvSpPr>
              <a:spLocks noChangeArrowheads="1"/>
            </p:cNvSpPr>
            <p:nvPr/>
          </p:nvSpPr>
          <p:spPr bwMode="auto">
            <a:xfrm>
              <a:off x="4229" y="3567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15" name="Rectangle 69"/>
            <p:cNvSpPr>
              <a:spLocks noChangeArrowheads="1"/>
            </p:cNvSpPr>
            <p:nvPr/>
          </p:nvSpPr>
          <p:spPr bwMode="auto">
            <a:xfrm>
              <a:off x="4371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16" name="Rectangle 70"/>
            <p:cNvSpPr>
              <a:spLocks noChangeArrowheads="1"/>
            </p:cNvSpPr>
            <p:nvPr/>
          </p:nvSpPr>
          <p:spPr bwMode="auto">
            <a:xfrm>
              <a:off x="4515" y="355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17" name="Rectangle 71"/>
            <p:cNvSpPr>
              <a:spLocks noChangeArrowheads="1"/>
            </p:cNvSpPr>
            <p:nvPr/>
          </p:nvSpPr>
          <p:spPr bwMode="auto">
            <a:xfrm>
              <a:off x="4565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18" name="Rectangle 72"/>
            <p:cNvSpPr>
              <a:spLocks noChangeArrowheads="1"/>
            </p:cNvSpPr>
            <p:nvPr/>
          </p:nvSpPr>
          <p:spPr bwMode="auto">
            <a:xfrm>
              <a:off x="4757" y="3614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19" name="Rectangle 73"/>
            <p:cNvSpPr>
              <a:spLocks noChangeArrowheads="1"/>
            </p:cNvSpPr>
            <p:nvPr/>
          </p:nvSpPr>
          <p:spPr bwMode="auto">
            <a:xfrm>
              <a:off x="4804" y="371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20" name="Rectangle 74"/>
            <p:cNvSpPr>
              <a:spLocks noChangeArrowheads="1"/>
            </p:cNvSpPr>
            <p:nvPr/>
          </p:nvSpPr>
          <p:spPr bwMode="auto">
            <a:xfrm>
              <a:off x="3605" y="3661"/>
              <a:ext cx="38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24621" name="Rectangle 75"/>
            <p:cNvSpPr>
              <a:spLocks noChangeArrowheads="1"/>
            </p:cNvSpPr>
            <p:nvPr/>
          </p:nvSpPr>
          <p:spPr bwMode="auto">
            <a:xfrm>
              <a:off x="3936" y="3798"/>
              <a:ext cx="38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400" b="1">
                  <a:solidFill>
                    <a:srgbClr val="0F116A"/>
                  </a:solidFill>
                </a:rPr>
                <a:t>H</a:t>
              </a:r>
              <a:r>
                <a:rPr lang="en-US" sz="14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 rot="-9786246">
            <a:off x="7215188" y="2287588"/>
            <a:ext cx="220662" cy="331787"/>
            <a:chOff x="450" y="1775"/>
            <a:chExt cx="161" cy="289"/>
          </a:xfrm>
        </p:grpSpPr>
        <p:sp>
          <p:nvSpPr>
            <p:cNvPr id="24608" name="AutoShape 77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9" name="Oval 78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87503" name="Freeform 79"/>
          <p:cNvSpPr>
            <a:spLocks/>
          </p:cNvSpPr>
          <p:nvPr/>
        </p:nvSpPr>
        <p:spPr bwMode="auto">
          <a:xfrm>
            <a:off x="6791325" y="2230438"/>
            <a:ext cx="601663" cy="466725"/>
          </a:xfrm>
          <a:custGeom>
            <a:avLst/>
            <a:gdLst>
              <a:gd name="T0" fmla="*/ 383 w 383"/>
              <a:gd name="T1" fmla="*/ 0 h 438"/>
              <a:gd name="T2" fmla="*/ 249 w 383"/>
              <a:gd name="T3" fmla="*/ 396 h 438"/>
              <a:gd name="T4" fmla="*/ 0 w 383"/>
              <a:gd name="T5" fmla="*/ 255 h 438"/>
              <a:gd name="T6" fmla="*/ 0 60000 65536"/>
              <a:gd name="T7" fmla="*/ 0 60000 65536"/>
              <a:gd name="T8" fmla="*/ 0 60000 65536"/>
              <a:gd name="T9" fmla="*/ 0 w 383"/>
              <a:gd name="T10" fmla="*/ 0 h 438"/>
              <a:gd name="T11" fmla="*/ 383 w 383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504" name="AutoShape 80"/>
          <p:cNvSpPr>
            <a:spLocks noChangeArrowheads="1"/>
          </p:cNvSpPr>
          <p:nvPr/>
        </p:nvSpPr>
        <p:spPr bwMode="auto">
          <a:xfrm>
            <a:off x="6232525" y="2168525"/>
            <a:ext cx="661988" cy="4333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87505" name="AutoShape 81"/>
          <p:cNvSpPr>
            <a:spLocks noChangeArrowheads="1"/>
          </p:cNvSpPr>
          <p:nvPr/>
        </p:nvSpPr>
        <p:spPr bwMode="auto">
          <a:xfrm>
            <a:off x="8012113" y="1368425"/>
            <a:ext cx="10350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487506" name="AutoShape 82"/>
          <p:cNvSpPr>
            <a:spLocks noChangeArrowheads="1"/>
          </p:cNvSpPr>
          <p:nvPr/>
        </p:nvSpPr>
        <p:spPr bwMode="auto">
          <a:xfrm>
            <a:off x="5040313" y="1431925"/>
            <a:ext cx="1263650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  <p:grpSp>
        <p:nvGrpSpPr>
          <p:cNvPr id="11" name="Group 83"/>
          <p:cNvGrpSpPr>
            <a:grpSpLocks/>
          </p:cNvGrpSpPr>
          <p:nvPr/>
        </p:nvGrpSpPr>
        <p:grpSpPr bwMode="auto">
          <a:xfrm rot="-9786246">
            <a:off x="7170738" y="1770063"/>
            <a:ext cx="220662" cy="331787"/>
            <a:chOff x="450" y="1775"/>
            <a:chExt cx="161" cy="289"/>
          </a:xfrm>
        </p:grpSpPr>
        <p:sp>
          <p:nvSpPr>
            <p:cNvPr id="24606" name="AutoShape 84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4607" name="Oval 85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87510" name="Freeform 86"/>
          <p:cNvSpPr>
            <a:spLocks/>
          </p:cNvSpPr>
          <p:nvPr/>
        </p:nvSpPr>
        <p:spPr bwMode="auto">
          <a:xfrm>
            <a:off x="6753225" y="1751013"/>
            <a:ext cx="601663" cy="466725"/>
          </a:xfrm>
          <a:custGeom>
            <a:avLst/>
            <a:gdLst>
              <a:gd name="T0" fmla="*/ 383 w 383"/>
              <a:gd name="T1" fmla="*/ 0 h 438"/>
              <a:gd name="T2" fmla="*/ 249 w 383"/>
              <a:gd name="T3" fmla="*/ 396 h 438"/>
              <a:gd name="T4" fmla="*/ 0 w 383"/>
              <a:gd name="T5" fmla="*/ 255 h 438"/>
              <a:gd name="T6" fmla="*/ 0 60000 65536"/>
              <a:gd name="T7" fmla="*/ 0 60000 65536"/>
              <a:gd name="T8" fmla="*/ 0 60000 65536"/>
              <a:gd name="T9" fmla="*/ 0 w 383"/>
              <a:gd name="T10" fmla="*/ 0 h 438"/>
              <a:gd name="T11" fmla="*/ 383 w 383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AutoShape 87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487512" name="AutoShape 88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87513" name="AutoShape 89"/>
          <p:cNvSpPr>
            <a:spLocks noChangeArrowheads="1"/>
          </p:cNvSpPr>
          <p:nvPr/>
        </p:nvSpPr>
        <p:spPr bwMode="auto">
          <a:xfrm>
            <a:off x="6167438" y="4321175"/>
            <a:ext cx="1127125" cy="7381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7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7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487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7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7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7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87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87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1000"/>
                                        <p:tgtEl>
                                          <p:spTgt spid="487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7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8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87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40" grpId="0" animBg="1" autoUpdateAnimBg="0"/>
      <p:bldP spid="487441" grpId="0" animBg="1" autoUpdateAnimBg="0"/>
      <p:bldP spid="487466" grpId="0" animBg="1"/>
      <p:bldP spid="487456" grpId="0" animBg="1"/>
      <p:bldP spid="487472" grpId="0" build="p" autoUpdateAnimBg="0"/>
      <p:bldP spid="487473" grpId="0" animBg="1"/>
      <p:bldP spid="487503" grpId="0" animBg="1"/>
      <p:bldP spid="487504" grpId="0" animBg="1"/>
      <p:bldP spid="487505" grpId="0" animBg="1" autoUpdateAnimBg="0"/>
      <p:bldP spid="487506" grpId="0" animBg="1" autoUpdateAnimBg="0"/>
      <p:bldP spid="487510" grpId="0" animBg="1"/>
      <p:bldP spid="487512" grpId="0" animBg="1" autoUpdateAnimBg="0"/>
      <p:bldP spid="48751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9"/>
          <a:stretch>
            <a:fillRect/>
          </a:stretch>
        </p:blipFill>
        <p:spPr bwMode="auto">
          <a:xfrm>
            <a:off x="273050" y="457200"/>
            <a:ext cx="862965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4864100" y="4202113"/>
            <a:ext cx="2633663" cy="1773237"/>
          </a:xfrm>
          <a:prstGeom prst="ellipse">
            <a:avLst/>
          </a:prstGeom>
          <a:noFill/>
          <a:ln w="57150">
            <a:solidFill>
              <a:srgbClr val="0068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>
            <a:off x="5730875" y="2530475"/>
            <a:ext cx="676275" cy="45561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910263" y="3201988"/>
            <a:ext cx="358775" cy="596900"/>
            <a:chOff x="1571" y="2342"/>
            <a:chExt cx="226" cy="376"/>
          </a:xfrm>
        </p:grpSpPr>
        <p:sp>
          <p:nvSpPr>
            <p:cNvPr id="25624" name="Oval 2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5625" name="Oval 2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 rot="-3241979">
            <a:off x="2967037" y="2425701"/>
            <a:ext cx="358775" cy="596900"/>
            <a:chOff x="1571" y="2342"/>
            <a:chExt cx="226" cy="376"/>
          </a:xfrm>
        </p:grpSpPr>
        <p:sp>
          <p:nvSpPr>
            <p:cNvPr id="25622" name="Oval 2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5623" name="Oval 2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25607" name="AutoShape 30"/>
          <p:cNvSpPr>
            <a:spLocks noChangeArrowheads="1"/>
          </p:cNvSpPr>
          <p:nvPr/>
        </p:nvSpPr>
        <p:spPr bwMode="auto">
          <a:xfrm>
            <a:off x="8267700" y="3311525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 rot="5385789">
            <a:off x="6877050" y="3586163"/>
            <a:ext cx="1330325" cy="1698625"/>
            <a:chOff x="615" y="2120"/>
            <a:chExt cx="838" cy="1070"/>
          </a:xfrm>
        </p:grpSpPr>
        <p:sp>
          <p:nvSpPr>
            <p:cNvPr id="25620" name="Freeform 32"/>
            <p:cNvSpPr>
              <a:spLocks/>
            </p:cNvSpPr>
            <p:nvPr/>
          </p:nvSpPr>
          <p:spPr bwMode="auto">
            <a:xfrm>
              <a:off x="620" y="2120"/>
              <a:ext cx="833" cy="1070"/>
            </a:xfrm>
            <a:custGeom>
              <a:avLst/>
              <a:gdLst>
                <a:gd name="T0" fmla="*/ 70 w 833"/>
                <a:gd name="T1" fmla="*/ 11 h 1070"/>
                <a:gd name="T2" fmla="*/ 27 w 833"/>
                <a:gd name="T3" fmla="*/ 126 h 1070"/>
                <a:gd name="T4" fmla="*/ 233 w 833"/>
                <a:gd name="T5" fmla="*/ 11 h 1070"/>
                <a:gd name="T6" fmla="*/ 108 w 833"/>
                <a:gd name="T7" fmla="*/ 193 h 1070"/>
                <a:gd name="T8" fmla="*/ 262 w 833"/>
                <a:gd name="T9" fmla="*/ 155 h 1070"/>
                <a:gd name="T10" fmla="*/ 190 w 833"/>
                <a:gd name="T11" fmla="*/ 299 h 1070"/>
                <a:gd name="T12" fmla="*/ 382 w 833"/>
                <a:gd name="T13" fmla="*/ 280 h 1070"/>
                <a:gd name="T14" fmla="*/ 300 w 833"/>
                <a:gd name="T15" fmla="*/ 423 h 1070"/>
                <a:gd name="T16" fmla="*/ 473 w 833"/>
                <a:gd name="T17" fmla="*/ 419 h 1070"/>
                <a:gd name="T18" fmla="*/ 429 w 833"/>
                <a:gd name="T19" fmla="*/ 538 h 1070"/>
                <a:gd name="T20" fmla="*/ 583 w 833"/>
                <a:gd name="T21" fmla="*/ 557 h 1070"/>
                <a:gd name="T22" fmla="*/ 535 w 833"/>
                <a:gd name="T23" fmla="*/ 692 h 1070"/>
                <a:gd name="T24" fmla="*/ 659 w 833"/>
                <a:gd name="T25" fmla="*/ 677 h 1070"/>
                <a:gd name="T26" fmla="*/ 611 w 833"/>
                <a:gd name="T27" fmla="*/ 797 h 1070"/>
                <a:gd name="T28" fmla="*/ 750 w 833"/>
                <a:gd name="T29" fmla="*/ 802 h 1070"/>
                <a:gd name="T30" fmla="*/ 698 w 833"/>
                <a:gd name="T31" fmla="*/ 917 h 1070"/>
                <a:gd name="T32" fmla="*/ 822 w 833"/>
                <a:gd name="T33" fmla="*/ 936 h 1070"/>
                <a:gd name="T34" fmla="*/ 765 w 833"/>
                <a:gd name="T35" fmla="*/ 1070 h 10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3"/>
                <a:gd name="T55" fmla="*/ 0 h 1070"/>
                <a:gd name="T56" fmla="*/ 833 w 833"/>
                <a:gd name="T57" fmla="*/ 1070 h 10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76200" cap="flat" cmpd="sng">
              <a:solidFill>
                <a:srgbClr val="FFEA18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Freeform 33"/>
            <p:cNvSpPr>
              <a:spLocks/>
            </p:cNvSpPr>
            <p:nvPr/>
          </p:nvSpPr>
          <p:spPr bwMode="auto">
            <a:xfrm>
              <a:off x="615" y="2120"/>
              <a:ext cx="833" cy="1070"/>
            </a:xfrm>
            <a:custGeom>
              <a:avLst/>
              <a:gdLst>
                <a:gd name="T0" fmla="*/ 70 w 833"/>
                <a:gd name="T1" fmla="*/ 11 h 1070"/>
                <a:gd name="T2" fmla="*/ 27 w 833"/>
                <a:gd name="T3" fmla="*/ 126 h 1070"/>
                <a:gd name="T4" fmla="*/ 233 w 833"/>
                <a:gd name="T5" fmla="*/ 11 h 1070"/>
                <a:gd name="T6" fmla="*/ 108 w 833"/>
                <a:gd name="T7" fmla="*/ 193 h 1070"/>
                <a:gd name="T8" fmla="*/ 262 w 833"/>
                <a:gd name="T9" fmla="*/ 155 h 1070"/>
                <a:gd name="T10" fmla="*/ 190 w 833"/>
                <a:gd name="T11" fmla="*/ 299 h 1070"/>
                <a:gd name="T12" fmla="*/ 382 w 833"/>
                <a:gd name="T13" fmla="*/ 280 h 1070"/>
                <a:gd name="T14" fmla="*/ 300 w 833"/>
                <a:gd name="T15" fmla="*/ 423 h 1070"/>
                <a:gd name="T16" fmla="*/ 473 w 833"/>
                <a:gd name="T17" fmla="*/ 419 h 1070"/>
                <a:gd name="T18" fmla="*/ 429 w 833"/>
                <a:gd name="T19" fmla="*/ 538 h 1070"/>
                <a:gd name="T20" fmla="*/ 583 w 833"/>
                <a:gd name="T21" fmla="*/ 557 h 1070"/>
                <a:gd name="T22" fmla="*/ 535 w 833"/>
                <a:gd name="T23" fmla="*/ 692 h 1070"/>
                <a:gd name="T24" fmla="*/ 659 w 833"/>
                <a:gd name="T25" fmla="*/ 677 h 1070"/>
                <a:gd name="T26" fmla="*/ 611 w 833"/>
                <a:gd name="T27" fmla="*/ 797 h 1070"/>
                <a:gd name="T28" fmla="*/ 750 w 833"/>
                <a:gd name="T29" fmla="*/ 802 h 1070"/>
                <a:gd name="T30" fmla="*/ 698 w 833"/>
                <a:gd name="T31" fmla="*/ 917 h 1070"/>
                <a:gd name="T32" fmla="*/ 822 w 833"/>
                <a:gd name="T33" fmla="*/ 936 h 1070"/>
                <a:gd name="T34" fmla="*/ 765 w 833"/>
                <a:gd name="T35" fmla="*/ 1070 h 10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3"/>
                <a:gd name="T55" fmla="*/ 0 h 1070"/>
                <a:gd name="T56" fmla="*/ 833 w 833"/>
                <a:gd name="T57" fmla="*/ 1070 h 107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3" h="1070">
                  <a:moveTo>
                    <a:pt x="70" y="11"/>
                  </a:moveTo>
                  <a:cubicBezTo>
                    <a:pt x="35" y="68"/>
                    <a:pt x="0" y="126"/>
                    <a:pt x="27" y="126"/>
                  </a:cubicBezTo>
                  <a:cubicBezTo>
                    <a:pt x="54" y="126"/>
                    <a:pt x="220" y="0"/>
                    <a:pt x="233" y="11"/>
                  </a:cubicBezTo>
                  <a:cubicBezTo>
                    <a:pt x="246" y="22"/>
                    <a:pt x="103" y="169"/>
                    <a:pt x="108" y="193"/>
                  </a:cubicBezTo>
                  <a:cubicBezTo>
                    <a:pt x="113" y="217"/>
                    <a:pt x="248" y="137"/>
                    <a:pt x="262" y="155"/>
                  </a:cubicBezTo>
                  <a:cubicBezTo>
                    <a:pt x="276" y="173"/>
                    <a:pt x="170" y="278"/>
                    <a:pt x="190" y="299"/>
                  </a:cubicBezTo>
                  <a:cubicBezTo>
                    <a:pt x="210" y="320"/>
                    <a:pt x="364" y="259"/>
                    <a:pt x="382" y="280"/>
                  </a:cubicBezTo>
                  <a:cubicBezTo>
                    <a:pt x="400" y="301"/>
                    <a:pt x="285" y="400"/>
                    <a:pt x="300" y="423"/>
                  </a:cubicBezTo>
                  <a:cubicBezTo>
                    <a:pt x="315" y="446"/>
                    <a:pt x="452" y="400"/>
                    <a:pt x="473" y="419"/>
                  </a:cubicBezTo>
                  <a:cubicBezTo>
                    <a:pt x="494" y="438"/>
                    <a:pt x="411" y="515"/>
                    <a:pt x="429" y="538"/>
                  </a:cubicBezTo>
                  <a:cubicBezTo>
                    <a:pt x="447" y="561"/>
                    <a:pt x="565" y="531"/>
                    <a:pt x="583" y="557"/>
                  </a:cubicBezTo>
                  <a:cubicBezTo>
                    <a:pt x="601" y="583"/>
                    <a:pt x="522" y="672"/>
                    <a:pt x="535" y="692"/>
                  </a:cubicBezTo>
                  <a:cubicBezTo>
                    <a:pt x="548" y="712"/>
                    <a:pt x="646" y="659"/>
                    <a:pt x="659" y="677"/>
                  </a:cubicBezTo>
                  <a:cubicBezTo>
                    <a:pt x="672" y="695"/>
                    <a:pt x="596" y="776"/>
                    <a:pt x="611" y="797"/>
                  </a:cubicBezTo>
                  <a:cubicBezTo>
                    <a:pt x="626" y="818"/>
                    <a:pt x="736" y="782"/>
                    <a:pt x="750" y="802"/>
                  </a:cubicBezTo>
                  <a:cubicBezTo>
                    <a:pt x="764" y="822"/>
                    <a:pt x="686" y="895"/>
                    <a:pt x="698" y="917"/>
                  </a:cubicBezTo>
                  <a:cubicBezTo>
                    <a:pt x="710" y="939"/>
                    <a:pt x="811" y="911"/>
                    <a:pt x="822" y="936"/>
                  </a:cubicBezTo>
                  <a:cubicBezTo>
                    <a:pt x="833" y="961"/>
                    <a:pt x="799" y="1015"/>
                    <a:pt x="765" y="1070"/>
                  </a:cubicBezTo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5759450" y="4127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5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5610" name="AutoShape 34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25611" name="AutoShape 35"/>
          <p:cNvSpPr>
            <a:spLocks noChangeArrowheads="1"/>
          </p:cNvSpPr>
          <p:nvPr/>
        </p:nvSpPr>
        <p:spPr bwMode="auto">
          <a:xfrm>
            <a:off x="5389563" y="5645150"/>
            <a:ext cx="1493837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P700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b</a:t>
            </a:r>
          </a:p>
        </p:txBody>
      </p:sp>
      <p:sp>
        <p:nvSpPr>
          <p:cNvPr id="413732" name="Oval 36"/>
          <p:cNvSpPr>
            <a:spLocks noChangeArrowheads="1"/>
          </p:cNvSpPr>
          <p:nvPr/>
        </p:nvSpPr>
        <p:spPr bwMode="auto">
          <a:xfrm>
            <a:off x="5678488" y="4906963"/>
            <a:ext cx="358775" cy="26035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13733" name="Oval 37"/>
          <p:cNvSpPr>
            <a:spLocks noChangeArrowheads="1"/>
          </p:cNvSpPr>
          <p:nvPr/>
        </p:nvSpPr>
        <p:spPr bwMode="auto">
          <a:xfrm>
            <a:off x="6126163" y="4906963"/>
            <a:ext cx="358775" cy="2444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413737" name="AutoShape 41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13738" name="Freeform 42"/>
          <p:cNvSpPr>
            <a:spLocks/>
          </p:cNvSpPr>
          <p:nvPr/>
        </p:nvSpPr>
        <p:spPr bwMode="auto">
          <a:xfrm>
            <a:off x="5599113" y="4322763"/>
            <a:ext cx="490537" cy="552450"/>
          </a:xfrm>
          <a:custGeom>
            <a:avLst/>
            <a:gdLst>
              <a:gd name="T0" fmla="*/ 0 w 309"/>
              <a:gd name="T1" fmla="*/ 64 h 348"/>
              <a:gd name="T2" fmla="*/ 232 w 309"/>
              <a:gd name="T3" fmla="*/ 47 h 348"/>
              <a:gd name="T4" fmla="*/ 309 w 309"/>
              <a:gd name="T5" fmla="*/ 348 h 348"/>
              <a:gd name="T6" fmla="*/ 0 60000 65536"/>
              <a:gd name="T7" fmla="*/ 0 60000 65536"/>
              <a:gd name="T8" fmla="*/ 0 60000 65536"/>
              <a:gd name="T9" fmla="*/ 0 w 309"/>
              <a:gd name="T10" fmla="*/ 0 h 348"/>
              <a:gd name="T11" fmla="*/ 309 w 309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" h="348">
                <a:moveTo>
                  <a:pt x="0" y="64"/>
                </a:moveTo>
                <a:cubicBezTo>
                  <a:pt x="90" y="32"/>
                  <a:pt x="180" y="0"/>
                  <a:pt x="232" y="47"/>
                </a:cubicBezTo>
                <a:cubicBezTo>
                  <a:pt x="284" y="94"/>
                  <a:pt x="296" y="221"/>
                  <a:pt x="309" y="348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 rot="-3241979">
            <a:off x="5172075" y="4068763"/>
            <a:ext cx="358775" cy="596900"/>
            <a:chOff x="1571" y="2342"/>
            <a:chExt cx="226" cy="376"/>
          </a:xfrm>
        </p:grpSpPr>
        <p:sp>
          <p:nvSpPr>
            <p:cNvPr id="25618" name="Oval 39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5619" name="Oval 40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13739" name="AutoShape 43"/>
          <p:cNvSpPr>
            <a:spLocks noChangeArrowheads="1"/>
          </p:cNvSpPr>
          <p:nvPr/>
        </p:nvSpPr>
        <p:spPr bwMode="auto">
          <a:xfrm rot="-2301453">
            <a:off x="6215063" y="3835400"/>
            <a:ext cx="2127250" cy="306388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fill the e</a:t>
            </a:r>
            <a:r>
              <a:rPr lang="en-US" sz="1800" b="1" baseline="30000">
                <a:solidFill>
                  <a:schemeClr val="bg1"/>
                </a:solidFill>
              </a:rPr>
              <a:t>–</a:t>
            </a:r>
            <a:r>
              <a:rPr lang="en-US" sz="1800" b="1">
                <a:solidFill>
                  <a:schemeClr val="bg1"/>
                </a:solidFill>
              </a:rPr>
              <a:t> vacancy</a:t>
            </a:r>
            <a:endParaRPr lang="en-US" sz="1800" b="1">
              <a:solidFill>
                <a:srgbClr val="07630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3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3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3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3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3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4" grpId="0" animBg="1"/>
      <p:bldP spid="413705" grpId="0" animBg="1"/>
      <p:bldP spid="413702" grpId="0" animBg="1" autoUpdateAnimBg="0"/>
      <p:bldP spid="413732" grpId="0" animBg="1" autoUpdateAnimBg="0"/>
      <p:bldP spid="413733" grpId="0" animBg="1" autoUpdateAnimBg="0"/>
      <p:bldP spid="413737" grpId="0" animBg="1" autoUpdateAnimBg="0"/>
      <p:bldP spid="413738" grpId="0" animBg="1"/>
      <p:bldP spid="41373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3789"/>
          <a:stretch>
            <a:fillRect/>
          </a:stretch>
        </p:blipFill>
        <p:spPr bwMode="auto">
          <a:xfrm>
            <a:off x="273050" y="455613"/>
            <a:ext cx="8710613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2" name="Oval 4"/>
          <p:cNvSpPr>
            <a:spLocks noChangeArrowheads="1"/>
          </p:cNvSpPr>
          <p:nvPr/>
        </p:nvSpPr>
        <p:spPr bwMode="auto">
          <a:xfrm>
            <a:off x="7239000" y="2603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6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488455" name="Oval 7"/>
          <p:cNvSpPr>
            <a:spLocks noChangeArrowheads="1"/>
          </p:cNvSpPr>
          <p:nvPr/>
        </p:nvSpPr>
        <p:spPr bwMode="auto">
          <a:xfrm>
            <a:off x="7953375" y="2768600"/>
            <a:ext cx="954088" cy="11064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88460" name="AutoShape 12"/>
          <p:cNvSpPr>
            <a:spLocks noChangeArrowheads="1"/>
          </p:cNvSpPr>
          <p:nvPr/>
        </p:nvSpPr>
        <p:spPr bwMode="auto">
          <a:xfrm>
            <a:off x="7285038" y="1543050"/>
            <a:ext cx="1804987" cy="3063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288" tIns="0" rIns="18288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800" b="1">
                <a:solidFill>
                  <a:srgbClr val="CC0000"/>
                </a:solidFill>
              </a:rPr>
              <a:t>electron carrier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84863" y="2928938"/>
            <a:ext cx="358775" cy="596900"/>
            <a:chOff x="1571" y="2342"/>
            <a:chExt cx="226" cy="376"/>
          </a:xfrm>
        </p:grpSpPr>
        <p:sp>
          <p:nvSpPr>
            <p:cNvPr id="26644" name="Oval 1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6645" name="Oval 1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 rot="-3241979">
            <a:off x="6380162" y="2168526"/>
            <a:ext cx="358775" cy="596900"/>
            <a:chOff x="1571" y="2342"/>
            <a:chExt cx="226" cy="376"/>
          </a:xfrm>
        </p:grpSpPr>
        <p:sp>
          <p:nvSpPr>
            <p:cNvPr id="26642" name="Oval 1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26632" name="Oval 24"/>
          <p:cNvSpPr>
            <a:spLocks noChangeArrowheads="1"/>
          </p:cNvSpPr>
          <p:nvPr/>
        </p:nvSpPr>
        <p:spPr bwMode="auto">
          <a:xfrm>
            <a:off x="5759450" y="4127500"/>
            <a:ext cx="317500" cy="317500"/>
          </a:xfrm>
          <a:prstGeom prst="ellipse">
            <a:avLst/>
          </a:prstGeom>
          <a:solidFill>
            <a:srgbClr val="006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5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488476" name="Picture 28" descr="piggybankNADP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5270500"/>
            <a:ext cx="16129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AutoShape 29"/>
          <p:cNvSpPr>
            <a:spLocks noChangeArrowheads="1"/>
          </p:cNvSpPr>
          <p:nvPr/>
        </p:nvSpPr>
        <p:spPr bwMode="auto">
          <a:xfrm>
            <a:off x="6996113" y="4132263"/>
            <a:ext cx="889000" cy="889000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sun</a:t>
            </a: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 rot="1152948">
            <a:off x="7543800" y="4098925"/>
            <a:ext cx="1600200" cy="530225"/>
            <a:chOff x="4752" y="2678"/>
            <a:chExt cx="1008" cy="334"/>
          </a:xfrm>
        </p:grpSpPr>
        <p:sp>
          <p:nvSpPr>
            <p:cNvPr id="26640" name="AutoShape 26"/>
            <p:cNvSpPr>
              <a:spLocks noChangeArrowheads="1"/>
            </p:cNvSpPr>
            <p:nvPr/>
          </p:nvSpPr>
          <p:spPr bwMode="auto">
            <a:xfrm>
              <a:off x="4757" y="2688"/>
              <a:ext cx="1003" cy="292"/>
            </a:xfrm>
            <a:prstGeom prst="homePlate">
              <a:avLst>
                <a:gd name="adj" fmla="val 8587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26641" name="Text Box 27"/>
            <p:cNvSpPr txBox="1">
              <a:spLocks noChangeArrowheads="1"/>
            </p:cNvSpPr>
            <p:nvPr/>
          </p:nvSpPr>
          <p:spPr bwMode="auto">
            <a:xfrm>
              <a:off x="4752" y="2678"/>
              <a:ext cx="973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sz="1800" b="1">
                  <a:solidFill>
                    <a:srgbClr val="CC0000"/>
                  </a:solidFill>
                </a:rPr>
                <a:t>NADPH</a:t>
              </a:r>
              <a:r>
                <a:rPr lang="en-US" sz="1800" b="1">
                  <a:solidFill>
                    <a:srgbClr val="000000"/>
                  </a:solidFill>
                </a:rPr>
                <a:t> to</a:t>
              </a:r>
              <a:br>
                <a:rPr lang="en-US" sz="1800" b="1">
                  <a:solidFill>
                    <a:srgbClr val="000000"/>
                  </a:solidFill>
                </a:rPr>
              </a:br>
              <a:r>
                <a:rPr lang="en-US" sz="1800" b="1">
                  <a:solidFill>
                    <a:srgbClr val="000000"/>
                  </a:solidFill>
                </a:rPr>
                <a:t>Calvin Cycle</a:t>
              </a:r>
            </a:p>
          </p:txBody>
        </p:sp>
      </p:grpSp>
      <p:sp>
        <p:nvSpPr>
          <p:cNvPr id="26636" name="AutoShape 30"/>
          <p:cNvSpPr>
            <a:spLocks noChangeArrowheads="1"/>
          </p:cNvSpPr>
          <p:nvPr/>
        </p:nvSpPr>
        <p:spPr bwMode="auto">
          <a:xfrm>
            <a:off x="1900238" y="5972175"/>
            <a:ext cx="1549400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P680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a</a:t>
            </a:r>
          </a:p>
        </p:txBody>
      </p:sp>
      <p:sp>
        <p:nvSpPr>
          <p:cNvPr id="26637" name="AutoShape 31"/>
          <p:cNvSpPr>
            <a:spLocks noChangeArrowheads="1"/>
          </p:cNvSpPr>
          <p:nvPr/>
        </p:nvSpPr>
        <p:spPr bwMode="auto">
          <a:xfrm>
            <a:off x="5389563" y="5645150"/>
            <a:ext cx="1493837" cy="763588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28575">
            <a:solidFill>
              <a:srgbClr val="80FF00"/>
            </a:solidFill>
            <a:round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sz="1600" b="1">
                <a:solidFill>
                  <a:srgbClr val="000000"/>
                </a:solidFill>
              </a:rPr>
              <a:t>Photosystem I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P700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 chlorophyll b</a:t>
            </a:r>
          </a:p>
        </p:txBody>
      </p:sp>
      <p:sp>
        <p:nvSpPr>
          <p:cNvPr id="488456" name="AutoShape 8"/>
          <p:cNvSpPr>
            <a:spLocks noChangeArrowheads="1"/>
          </p:cNvSpPr>
          <p:nvPr/>
        </p:nvSpPr>
        <p:spPr bwMode="auto">
          <a:xfrm>
            <a:off x="3511550" y="6157913"/>
            <a:ext cx="2536825" cy="700087"/>
          </a:xfrm>
          <a:prstGeom prst="wedgeEllipseCallout">
            <a:avLst>
              <a:gd name="adj1" fmla="val 105005"/>
              <a:gd name="adj2" fmla="val -4093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  <a:t>$$ in the bank…</a:t>
            </a:r>
            <a:br>
              <a:rPr 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sz="1600" b="1">
                <a:solidFill>
                  <a:srgbClr val="0F116A"/>
                </a:solidFill>
                <a:latin typeface="Comic Sans MS" panose="030F0702030302020204" pitchFamily="66" charset="0"/>
              </a:rPr>
              <a:t>reducing power</a:t>
            </a:r>
            <a:r>
              <a:rPr lang="en-US" sz="16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sz="1800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488480" name="AutoShape 32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8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8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88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88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2" grpId="0" animBg="1" autoUpdateAnimBg="0"/>
      <p:bldP spid="488455" grpId="0" animBg="1"/>
      <p:bldP spid="488460" grpId="0" animBg="1" autoUpdateAnimBg="0"/>
      <p:bldP spid="488456" grpId="0" animBg="1" autoUpdateAnimBg="0"/>
      <p:bldP spid="488480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50800" y="577850"/>
            <a:ext cx="8988425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84" name="AutoShape 4"/>
          <p:cNvSpPr>
            <a:spLocks noChangeArrowheads="1"/>
          </p:cNvSpPr>
          <p:nvPr/>
        </p:nvSpPr>
        <p:spPr bwMode="auto">
          <a:xfrm>
            <a:off x="1822450" y="4765675"/>
            <a:ext cx="1100138" cy="339725"/>
          </a:xfrm>
          <a:prstGeom prst="roundRect">
            <a:avLst>
              <a:gd name="adj" fmla="val 16667"/>
            </a:avLst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chemeClr val="bg1"/>
                </a:solidFill>
              </a:rPr>
              <a:t>split H</a:t>
            </a:r>
            <a:r>
              <a:rPr lang="en-US" sz="2000" b="1" baseline="-25000">
                <a:solidFill>
                  <a:schemeClr val="bg1"/>
                </a:solidFill>
              </a:rPr>
              <a:t>2</a:t>
            </a:r>
            <a:r>
              <a:rPr lang="en-US" sz="2000" b="1">
                <a:solidFill>
                  <a:schemeClr val="bg1"/>
                </a:solidFill>
              </a:rPr>
              <a:t>O</a:t>
            </a:r>
            <a:endParaRPr lang="en-US" sz="2000" b="1">
              <a:solidFill>
                <a:srgbClr val="CC0000"/>
              </a:solidFill>
            </a:endParaRPr>
          </a:p>
        </p:txBody>
      </p:sp>
      <p:sp>
        <p:nvSpPr>
          <p:cNvPr id="27652" name="AutoShape 13"/>
          <p:cNvSpPr>
            <a:spLocks noChangeArrowheads="1"/>
          </p:cNvSpPr>
          <p:nvPr/>
        </p:nvSpPr>
        <p:spPr bwMode="auto">
          <a:xfrm>
            <a:off x="4981575" y="341313"/>
            <a:ext cx="4130675" cy="566737"/>
          </a:xfrm>
          <a:prstGeom prst="roundRect">
            <a:avLst>
              <a:gd name="adj" fmla="val 16667"/>
            </a:avLst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ETC of Photosynthesis</a:t>
            </a:r>
            <a:endParaRPr lang="en-US" sz="3600" b="1">
              <a:solidFill>
                <a:srgbClr val="000000"/>
              </a:solidFill>
            </a:endParaRPr>
          </a:p>
        </p:txBody>
      </p:sp>
      <p:sp>
        <p:nvSpPr>
          <p:cNvPr id="481302" name="Oval 22"/>
          <p:cNvSpPr>
            <a:spLocks noChangeArrowheads="1"/>
          </p:cNvSpPr>
          <p:nvPr/>
        </p:nvSpPr>
        <p:spPr bwMode="auto">
          <a:xfrm flipV="1">
            <a:off x="3190875" y="4294188"/>
            <a:ext cx="327025" cy="3270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O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81303" name="Freeform 23"/>
          <p:cNvSpPr>
            <a:spLocks/>
          </p:cNvSpPr>
          <p:nvPr/>
        </p:nvSpPr>
        <p:spPr bwMode="auto">
          <a:xfrm>
            <a:off x="1498600" y="3454400"/>
            <a:ext cx="1695450" cy="935038"/>
          </a:xfrm>
          <a:custGeom>
            <a:avLst/>
            <a:gdLst>
              <a:gd name="T0" fmla="*/ 512 w 512"/>
              <a:gd name="T1" fmla="*/ 326 h 326"/>
              <a:gd name="T2" fmla="*/ 397 w 512"/>
              <a:gd name="T3" fmla="*/ 282 h 326"/>
              <a:gd name="T4" fmla="*/ 445 w 512"/>
              <a:gd name="T5" fmla="*/ 206 h 326"/>
              <a:gd name="T6" fmla="*/ 321 w 512"/>
              <a:gd name="T7" fmla="*/ 268 h 326"/>
              <a:gd name="T8" fmla="*/ 369 w 512"/>
              <a:gd name="T9" fmla="*/ 163 h 326"/>
              <a:gd name="T10" fmla="*/ 220 w 512"/>
              <a:gd name="T11" fmla="*/ 225 h 326"/>
              <a:gd name="T12" fmla="*/ 287 w 512"/>
              <a:gd name="T13" fmla="*/ 115 h 326"/>
              <a:gd name="T14" fmla="*/ 110 w 512"/>
              <a:gd name="T15" fmla="*/ 187 h 326"/>
              <a:gd name="T16" fmla="*/ 172 w 512"/>
              <a:gd name="T17" fmla="*/ 57 h 326"/>
              <a:gd name="T18" fmla="*/ 0 w 512"/>
              <a:gd name="T19" fmla="*/ 0 h 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12"/>
              <a:gd name="T31" fmla="*/ 0 h 326"/>
              <a:gd name="T32" fmla="*/ 512 w 512"/>
              <a:gd name="T33" fmla="*/ 326 h 32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12" h="326">
                <a:moveTo>
                  <a:pt x="512" y="326"/>
                </a:moveTo>
                <a:cubicBezTo>
                  <a:pt x="460" y="314"/>
                  <a:pt x="408" y="302"/>
                  <a:pt x="397" y="282"/>
                </a:cubicBezTo>
                <a:cubicBezTo>
                  <a:pt x="386" y="262"/>
                  <a:pt x="458" y="208"/>
                  <a:pt x="445" y="206"/>
                </a:cubicBezTo>
                <a:cubicBezTo>
                  <a:pt x="432" y="204"/>
                  <a:pt x="334" y="275"/>
                  <a:pt x="321" y="268"/>
                </a:cubicBezTo>
                <a:cubicBezTo>
                  <a:pt x="308" y="261"/>
                  <a:pt x="386" y="170"/>
                  <a:pt x="369" y="163"/>
                </a:cubicBezTo>
                <a:cubicBezTo>
                  <a:pt x="352" y="156"/>
                  <a:pt x="234" y="233"/>
                  <a:pt x="220" y="225"/>
                </a:cubicBezTo>
                <a:cubicBezTo>
                  <a:pt x="206" y="217"/>
                  <a:pt x="305" y="121"/>
                  <a:pt x="287" y="115"/>
                </a:cubicBezTo>
                <a:cubicBezTo>
                  <a:pt x="269" y="109"/>
                  <a:pt x="129" y="197"/>
                  <a:pt x="110" y="187"/>
                </a:cubicBezTo>
                <a:cubicBezTo>
                  <a:pt x="91" y="177"/>
                  <a:pt x="190" y="88"/>
                  <a:pt x="172" y="57"/>
                </a:cubicBezTo>
                <a:cubicBezTo>
                  <a:pt x="154" y="26"/>
                  <a:pt x="77" y="13"/>
                  <a:pt x="0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04" name="Picture 24" descr="piggybankNADP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3475038"/>
            <a:ext cx="825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5" name="AutoShape 25"/>
          <p:cNvSpPr>
            <a:spLocks noChangeArrowheads="1"/>
          </p:cNvSpPr>
          <p:nvPr/>
        </p:nvSpPr>
        <p:spPr bwMode="auto">
          <a:xfrm>
            <a:off x="6367463" y="5973763"/>
            <a:ext cx="1127125" cy="7381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81307" name="AutoShape 27"/>
          <p:cNvSpPr>
            <a:spLocks noChangeArrowheads="1"/>
          </p:cNvSpPr>
          <p:nvPr/>
        </p:nvSpPr>
        <p:spPr bwMode="auto">
          <a:xfrm>
            <a:off x="7496175" y="4337050"/>
            <a:ext cx="1746250" cy="463550"/>
          </a:xfrm>
          <a:prstGeom prst="homePlate">
            <a:avLst>
              <a:gd name="adj" fmla="val 94178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</a:rPr>
              <a:t>to Calvin Cycle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652963" y="4024313"/>
            <a:ext cx="1831975" cy="849312"/>
            <a:chOff x="2931" y="2535"/>
            <a:chExt cx="1154" cy="535"/>
          </a:xfrm>
        </p:grpSpPr>
        <p:sp>
          <p:nvSpPr>
            <p:cNvPr id="27667" name="Rectangle 31"/>
            <p:cNvSpPr>
              <a:spLocks noChangeArrowheads="1"/>
            </p:cNvSpPr>
            <p:nvPr/>
          </p:nvSpPr>
          <p:spPr bwMode="auto">
            <a:xfrm>
              <a:off x="3106" y="258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68" name="Rectangle 32"/>
            <p:cNvSpPr>
              <a:spLocks noChangeArrowheads="1"/>
            </p:cNvSpPr>
            <p:nvPr/>
          </p:nvSpPr>
          <p:spPr bwMode="auto">
            <a:xfrm>
              <a:off x="3225" y="2654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69" name="Rectangle 33"/>
            <p:cNvSpPr>
              <a:spLocks noChangeArrowheads="1"/>
            </p:cNvSpPr>
            <p:nvPr/>
          </p:nvSpPr>
          <p:spPr bwMode="auto">
            <a:xfrm>
              <a:off x="3321" y="27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70" name="Rectangle 34"/>
            <p:cNvSpPr>
              <a:spLocks noChangeArrowheads="1"/>
            </p:cNvSpPr>
            <p:nvPr/>
          </p:nvSpPr>
          <p:spPr bwMode="auto">
            <a:xfrm>
              <a:off x="3408" y="253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71" name="Rectangle 35"/>
            <p:cNvSpPr>
              <a:spLocks noChangeArrowheads="1"/>
            </p:cNvSpPr>
            <p:nvPr/>
          </p:nvSpPr>
          <p:spPr bwMode="auto">
            <a:xfrm>
              <a:off x="3433" y="281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72" name="Rectangle 36"/>
            <p:cNvSpPr>
              <a:spLocks noChangeArrowheads="1"/>
            </p:cNvSpPr>
            <p:nvPr/>
          </p:nvSpPr>
          <p:spPr bwMode="auto">
            <a:xfrm>
              <a:off x="3558" y="2626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73" name="Rectangle 37"/>
            <p:cNvSpPr>
              <a:spLocks noChangeArrowheads="1"/>
            </p:cNvSpPr>
            <p:nvPr/>
          </p:nvSpPr>
          <p:spPr bwMode="auto">
            <a:xfrm>
              <a:off x="3602" y="282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74" name="Rectangle 38"/>
            <p:cNvSpPr>
              <a:spLocks noChangeArrowheads="1"/>
            </p:cNvSpPr>
            <p:nvPr/>
          </p:nvSpPr>
          <p:spPr bwMode="auto">
            <a:xfrm>
              <a:off x="3726" y="257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75" name="Rectangle 39"/>
            <p:cNvSpPr>
              <a:spLocks noChangeArrowheads="1"/>
            </p:cNvSpPr>
            <p:nvPr/>
          </p:nvSpPr>
          <p:spPr bwMode="auto">
            <a:xfrm>
              <a:off x="3809" y="273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76" name="Rectangle 40"/>
            <p:cNvSpPr>
              <a:spLocks noChangeArrowheads="1"/>
            </p:cNvSpPr>
            <p:nvPr/>
          </p:nvSpPr>
          <p:spPr bwMode="auto">
            <a:xfrm>
              <a:off x="2931" y="262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  <p:sp>
          <p:nvSpPr>
            <p:cNvPr id="27677" name="Rectangle 41"/>
            <p:cNvSpPr>
              <a:spLocks noChangeArrowheads="1"/>
            </p:cNvSpPr>
            <p:nvPr/>
          </p:nvSpPr>
          <p:spPr bwMode="auto">
            <a:xfrm>
              <a:off x="3163" y="2839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800" b="1">
                  <a:solidFill>
                    <a:srgbClr val="000000"/>
                  </a:solidFill>
                </a:rPr>
                <a:t>H</a:t>
              </a:r>
              <a:r>
                <a:rPr lang="en-US" sz="1800" b="1" baseline="30000">
                  <a:solidFill>
                    <a:srgbClr val="000000"/>
                  </a:solidFill>
                </a:rPr>
                <a:t>+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 rot="-3241979">
            <a:off x="2995612" y="3313113"/>
            <a:ext cx="358775" cy="596900"/>
            <a:chOff x="1571" y="2342"/>
            <a:chExt cx="226" cy="376"/>
          </a:xfrm>
        </p:grpSpPr>
        <p:sp>
          <p:nvSpPr>
            <p:cNvPr id="27665" name="Oval 45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7666" name="Oval 46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 rot="-3241979">
            <a:off x="5618162" y="3259138"/>
            <a:ext cx="358775" cy="596900"/>
            <a:chOff x="1571" y="2342"/>
            <a:chExt cx="226" cy="376"/>
          </a:xfrm>
        </p:grpSpPr>
        <p:sp>
          <p:nvSpPr>
            <p:cNvPr id="27663" name="Oval 48"/>
            <p:cNvSpPr>
              <a:spLocks noChangeArrowheads="1"/>
            </p:cNvSpPr>
            <p:nvPr/>
          </p:nvSpPr>
          <p:spPr bwMode="auto">
            <a:xfrm>
              <a:off x="1571" y="234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27664" name="Oval 49"/>
            <p:cNvSpPr>
              <a:spLocks noChangeArrowheads="1"/>
            </p:cNvSpPr>
            <p:nvPr/>
          </p:nvSpPr>
          <p:spPr bwMode="auto">
            <a:xfrm>
              <a:off x="1571" y="2492"/>
              <a:ext cx="226" cy="22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b="1">
                  <a:solidFill>
                    <a:srgbClr val="000000"/>
                  </a:solidFill>
                </a:rPr>
                <a:t>e</a:t>
              </a:r>
            </a:p>
          </p:txBody>
        </p:sp>
      </p:grpSp>
      <p:sp>
        <p:nvSpPr>
          <p:cNvPr id="481330" name="AutoShape 50"/>
          <p:cNvSpPr>
            <a:spLocks noChangeArrowheads="1"/>
          </p:cNvSpPr>
          <p:nvPr/>
        </p:nvSpPr>
        <p:spPr bwMode="auto">
          <a:xfrm>
            <a:off x="2143125" y="2654300"/>
            <a:ext cx="638175" cy="638175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28575">
            <a:solidFill>
              <a:srgbClr val="FF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</a:rPr>
              <a:t>sun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81335" name="AutoShape 55"/>
          <p:cNvSpPr>
            <a:spLocks noChangeArrowheads="1"/>
          </p:cNvSpPr>
          <p:nvPr/>
        </p:nvSpPr>
        <p:spPr bwMode="auto">
          <a:xfrm>
            <a:off x="4603750" y="2654300"/>
            <a:ext cx="638175" cy="638175"/>
          </a:xfrm>
          <a:prstGeom prst="sun">
            <a:avLst>
              <a:gd name="adj" fmla="val 25000"/>
            </a:avLst>
          </a:prstGeom>
          <a:solidFill>
            <a:srgbClr val="FFEA18"/>
          </a:solidFill>
          <a:ln w="28575">
            <a:solidFill>
              <a:srgbClr val="FF8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000000"/>
                </a:solidFill>
              </a:rPr>
              <a:t>sun</a:t>
            </a:r>
            <a:endParaRPr 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81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8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81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481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500"/>
                                        <p:tgtEl>
                                          <p:spTgt spid="481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1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1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nimBg="1" autoUpdateAnimBg="0"/>
      <p:bldP spid="481302" grpId="0" animBg="1" autoUpdateAnimBg="0"/>
      <p:bldP spid="481303" grpId="0" animBg="1"/>
      <p:bldP spid="481305" grpId="0" animBg="1"/>
      <p:bldP spid="481307" grpId="0" animBg="1" autoUpdateAnimBg="0"/>
      <p:bldP spid="481330" grpId="0" animBg="1"/>
      <p:bldP spid="4813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ETC of Photosynthesis</a:t>
            </a:r>
          </a:p>
        </p:txBody>
      </p:sp>
      <p:sp>
        <p:nvSpPr>
          <p:cNvPr id="415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ETC uses </a:t>
            </a:r>
            <a:r>
              <a:rPr lang="en-US" sz="2600" u="sng" smtClean="0">
                <a:solidFill>
                  <a:srgbClr val="0C8F0F"/>
                </a:solidFill>
              </a:rPr>
              <a:t>light energy</a:t>
            </a:r>
            <a:r>
              <a:rPr lang="en-US" sz="2600" smtClean="0"/>
              <a:t> to produce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00"/>
                </a:solidFill>
              </a:rPr>
              <a:t>ATP</a:t>
            </a:r>
            <a:r>
              <a:rPr lang="en-US" sz="2400" smtClean="0"/>
              <a:t> &amp; </a:t>
            </a:r>
            <a:r>
              <a:rPr lang="en-US" sz="2400" smtClean="0">
                <a:solidFill>
                  <a:srgbClr val="CC0000"/>
                </a:solidFill>
              </a:rPr>
              <a:t>NADPH</a:t>
            </a:r>
            <a:endParaRPr lang="en-US" sz="2400" smtClean="0">
              <a:solidFill>
                <a:srgbClr val="0C8F0F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go to Calvin cycle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PS II absorbs </a:t>
            </a:r>
            <a:r>
              <a:rPr lang="en-US" sz="2600" smtClean="0">
                <a:solidFill>
                  <a:srgbClr val="0C8F0F"/>
                </a:solidFill>
              </a:rPr>
              <a:t>light</a:t>
            </a:r>
            <a:endParaRPr lang="en-US" sz="260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excited electron passes from chlorophyll to “primary electron acceptor”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need to replace electron in chlorophyll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enzyme </a:t>
            </a:r>
            <a:r>
              <a:rPr lang="en-US" sz="2400" u="sng" smtClean="0">
                <a:solidFill>
                  <a:srgbClr val="CC0000"/>
                </a:solidFill>
              </a:rPr>
              <a:t>extracts electrons from H</a:t>
            </a:r>
            <a:r>
              <a:rPr lang="en-US" sz="2400" baseline="-25000" smtClean="0">
                <a:solidFill>
                  <a:srgbClr val="CC0000"/>
                </a:solidFill>
              </a:rPr>
              <a:t>2</a:t>
            </a:r>
            <a:r>
              <a:rPr lang="en-US" sz="2400" u="sng" smtClean="0">
                <a:solidFill>
                  <a:srgbClr val="CC0000"/>
                </a:solidFill>
              </a:rPr>
              <a:t>O</a:t>
            </a:r>
            <a:r>
              <a:rPr lang="en-US" sz="2400" smtClean="0"/>
              <a:t> &amp; supplies them to chlorophyll</a:t>
            </a:r>
            <a:endParaRPr lang="en-US" sz="2400" smtClean="0">
              <a:solidFill>
                <a:srgbClr val="0F116A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splits H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r>
              <a:rPr lang="en-US" u="sng" smtClean="0">
                <a:solidFill>
                  <a:srgbClr val="CC0000"/>
                </a:solidFill>
              </a:rPr>
              <a:t>O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O combines with another O to form O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endParaRPr lang="en-US" sz="2000" baseline="-25000" smtClean="0"/>
          </a:p>
          <a:p>
            <a:pPr lvl="2" eaLnBrk="1" hangingPunct="1">
              <a:lnSpc>
                <a:spcPct val="90000"/>
              </a:lnSpc>
            </a:pPr>
            <a:r>
              <a:rPr lang="en-US" u="sng" smtClean="0">
                <a:solidFill>
                  <a:srgbClr val="CC0000"/>
                </a:solidFill>
              </a:rPr>
              <a:t>O</a:t>
            </a:r>
            <a:r>
              <a:rPr lang="en-US" baseline="-25000" smtClean="0">
                <a:solidFill>
                  <a:srgbClr val="CC0000"/>
                </a:solidFill>
              </a:rPr>
              <a:t>2</a:t>
            </a:r>
            <a:r>
              <a:rPr lang="en-US" u="sng" smtClean="0">
                <a:solidFill>
                  <a:srgbClr val="CC0000"/>
                </a:solidFill>
              </a:rPr>
              <a:t> released to atmosphere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and we breathe easier!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5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5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5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3"/>
          <p:cNvGrpSpPr>
            <a:grpSpLocks/>
          </p:cNvGrpSpPr>
          <p:nvPr/>
        </p:nvGrpSpPr>
        <p:grpSpPr bwMode="auto">
          <a:xfrm>
            <a:off x="722313" y="2506663"/>
            <a:ext cx="7896225" cy="1371600"/>
            <a:chOff x="450" y="1536"/>
            <a:chExt cx="4974" cy="864"/>
          </a:xfrm>
        </p:grpSpPr>
        <p:grpSp>
          <p:nvGrpSpPr>
            <p:cNvPr id="29730" name="Group 34"/>
            <p:cNvGrpSpPr>
              <a:grpSpLocks/>
            </p:cNvGrpSpPr>
            <p:nvPr/>
          </p:nvGrpSpPr>
          <p:grpSpPr bwMode="auto">
            <a:xfrm>
              <a:off x="528" y="1824"/>
              <a:ext cx="4896" cy="576"/>
              <a:chOff x="432" y="3456"/>
              <a:chExt cx="4896" cy="576"/>
            </a:xfrm>
          </p:grpSpPr>
          <p:sp>
            <p:nvSpPr>
              <p:cNvPr id="29732" name="Rectangle 35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9733" name="Group 36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29734" name="Rectangle 37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6CO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29735" name="Rectangle 38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6H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O</a:t>
                  </a:r>
                  <a:endParaRPr lang="en-US" sz="2600" b="1" baseline="-25000">
                    <a:solidFill>
                      <a:srgbClr val="0F116A"/>
                    </a:solidFill>
                  </a:endParaRPr>
                </a:p>
              </p:txBody>
            </p:sp>
            <p:sp>
              <p:nvSpPr>
                <p:cNvPr id="29736" name="Rectangle 39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b="1">
                      <a:solidFill>
                        <a:srgbClr val="0F116A"/>
                      </a:solidFill>
                    </a:rPr>
                    <a:t>C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H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12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O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</a:p>
              </p:txBody>
            </p:sp>
            <p:sp>
              <p:nvSpPr>
                <p:cNvPr id="29737" name="Rectangle 40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29738" name="Rectangle 41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light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energy</a:t>
                  </a:r>
                </a:p>
              </p:txBody>
            </p:sp>
            <p:sp>
              <p:nvSpPr>
                <p:cNvPr id="29739" name="Rectangle 42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3000" b="1">
                      <a:solidFill>
                        <a:srgbClr val="0F116A"/>
                      </a:solidFill>
                      <a:sym typeface="Symbol" panose="05050102010706020507" pitchFamily="18" charset="2"/>
                    </a:rPr>
                    <a:t></a:t>
                  </a:r>
                </a:p>
              </p:txBody>
            </p:sp>
            <p:sp>
              <p:nvSpPr>
                <p:cNvPr id="29740" name="Rectangle 43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29741" name="Rectangle 44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29742" name="Rectangle 45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29731" name="Rectangle 46"/>
            <p:cNvSpPr>
              <a:spLocks noChangeArrowheads="1"/>
            </p:cNvSpPr>
            <p:nvPr/>
          </p:nvSpPr>
          <p:spPr bwMode="auto">
            <a:xfrm>
              <a:off x="450" y="1536"/>
              <a:ext cx="11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endParaRPr lang="en-US" sz="2600" b="1">
                <a:solidFill>
                  <a:srgbClr val="0F116A"/>
                </a:solidFill>
              </a:endParaRPr>
            </a:p>
          </p:txBody>
        </p:sp>
      </p:grp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evidence</a:t>
            </a:r>
          </a:p>
        </p:txBody>
      </p:sp>
      <p:sp>
        <p:nvSpPr>
          <p:cNvPr id="419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112838"/>
          </a:xfrm>
        </p:spPr>
        <p:txBody>
          <a:bodyPr/>
          <a:lstStyle/>
          <a:p>
            <a:pPr eaLnBrk="1" hangingPunct="1"/>
            <a:r>
              <a:rPr lang="en-US" smtClean="0"/>
              <a:t>Where did the O</a:t>
            </a:r>
            <a:r>
              <a:rPr lang="en-US" baseline="-25000" smtClean="0"/>
              <a:t>2</a:t>
            </a:r>
            <a:r>
              <a:rPr lang="en-US" smtClean="0"/>
              <a:t> come from?</a:t>
            </a:r>
          </a:p>
          <a:p>
            <a:pPr lvl="1" eaLnBrk="1" hangingPunct="1"/>
            <a:r>
              <a:rPr lang="en-US" smtClean="0"/>
              <a:t>radioactive tracer = </a:t>
            </a:r>
            <a:r>
              <a:rPr lang="en-US" smtClean="0">
                <a:solidFill>
                  <a:srgbClr val="CC0000"/>
                </a:solidFill>
              </a:rPr>
              <a:t>O</a:t>
            </a:r>
            <a:r>
              <a:rPr lang="en-US" baseline="-25000" smtClean="0">
                <a:solidFill>
                  <a:srgbClr val="CC0000"/>
                </a:solidFill>
              </a:rPr>
              <a:t>18</a:t>
            </a:r>
            <a:endParaRPr lang="en-US" smtClean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14375" y="2514600"/>
            <a:ext cx="7896225" cy="1371600"/>
            <a:chOff x="450" y="1536"/>
            <a:chExt cx="4974" cy="864"/>
          </a:xfrm>
        </p:grpSpPr>
        <p:grpSp>
          <p:nvGrpSpPr>
            <p:cNvPr id="29717" name="Group 5"/>
            <p:cNvGrpSpPr>
              <a:grpSpLocks/>
            </p:cNvGrpSpPr>
            <p:nvPr/>
          </p:nvGrpSpPr>
          <p:grpSpPr bwMode="auto">
            <a:xfrm>
              <a:off x="528" y="1824"/>
              <a:ext cx="4896" cy="576"/>
              <a:chOff x="432" y="3456"/>
              <a:chExt cx="4896" cy="576"/>
            </a:xfrm>
          </p:grpSpPr>
          <p:sp>
            <p:nvSpPr>
              <p:cNvPr id="29719" name="Rectangle 6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9720" name="Group 7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29721" name="Rectangle 8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6CO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29722" name="Rectangle 9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6H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  <a:endParaRPr lang="en-US" sz="2600" b="1" baseline="-25000">
                    <a:solidFill>
                      <a:srgbClr val="0F116A"/>
                    </a:solidFill>
                  </a:endParaRPr>
                </a:p>
              </p:txBody>
            </p:sp>
            <p:sp>
              <p:nvSpPr>
                <p:cNvPr id="29723" name="Rectangle 10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b="1">
                      <a:solidFill>
                        <a:srgbClr val="0F116A"/>
                      </a:solidFill>
                    </a:rPr>
                    <a:t>C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H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12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O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</a:p>
              </p:txBody>
            </p:sp>
            <p:sp>
              <p:nvSpPr>
                <p:cNvPr id="29724" name="Rectangle 11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297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light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energy</a:t>
                  </a:r>
                </a:p>
              </p:txBody>
            </p:sp>
            <p:sp>
              <p:nvSpPr>
                <p:cNvPr id="29726" name="Rectangle 13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3000" b="1">
                      <a:solidFill>
                        <a:srgbClr val="0F116A"/>
                      </a:solidFill>
                      <a:sym typeface="Symbol" panose="05050102010706020507" pitchFamily="18" charset="2"/>
                    </a:rPr>
                    <a:t></a:t>
                  </a:r>
                </a:p>
              </p:txBody>
            </p:sp>
            <p:sp>
              <p:nvSpPr>
                <p:cNvPr id="29727" name="Rectangle 14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29728" name="Rectangle 15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29729" name="Rectangle 16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29718" name="Rectangle 17"/>
            <p:cNvSpPr>
              <a:spLocks noChangeArrowheads="1"/>
            </p:cNvSpPr>
            <p:nvPr/>
          </p:nvSpPr>
          <p:spPr bwMode="auto">
            <a:xfrm>
              <a:off x="450" y="1536"/>
              <a:ext cx="142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2600" b="1">
                  <a:solidFill>
                    <a:srgbClr val="0C8F0F"/>
                  </a:solidFill>
                </a:rPr>
                <a:t>Experiment 1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714375" y="4191000"/>
            <a:ext cx="7896225" cy="1371600"/>
            <a:chOff x="450" y="1536"/>
            <a:chExt cx="4974" cy="864"/>
          </a:xfrm>
        </p:grpSpPr>
        <p:grpSp>
          <p:nvGrpSpPr>
            <p:cNvPr id="29704" name="Group 19"/>
            <p:cNvGrpSpPr>
              <a:grpSpLocks/>
            </p:cNvGrpSpPr>
            <p:nvPr/>
          </p:nvGrpSpPr>
          <p:grpSpPr bwMode="auto">
            <a:xfrm>
              <a:off x="528" y="1824"/>
              <a:ext cx="4896" cy="576"/>
              <a:chOff x="432" y="3456"/>
              <a:chExt cx="4896" cy="576"/>
            </a:xfrm>
          </p:grpSpPr>
          <p:sp>
            <p:nvSpPr>
              <p:cNvPr id="29706" name="Rectangle 20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29707" name="Group 21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29708" name="Rectangle 22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6C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29709" name="Rectangle 23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6H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O</a:t>
                  </a:r>
                  <a:endParaRPr lang="en-US" sz="2600" b="1" baseline="-25000">
                    <a:solidFill>
                      <a:srgbClr val="0F116A"/>
                    </a:solidFill>
                  </a:endParaRPr>
                </a:p>
              </p:txBody>
            </p:sp>
            <p:sp>
              <p:nvSpPr>
                <p:cNvPr id="29710" name="Rectangle 24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b="1">
                      <a:solidFill>
                        <a:srgbClr val="0F116A"/>
                      </a:solidFill>
                    </a:rPr>
                    <a:t>C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  <a:r>
                    <a:rPr lang="en-US" b="1">
                      <a:solidFill>
                        <a:srgbClr val="0F116A"/>
                      </a:solidFill>
                    </a:rPr>
                    <a:t>H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12</a:t>
                  </a:r>
                  <a:r>
                    <a:rPr lang="en-US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b="1" baseline="-25000">
                      <a:solidFill>
                        <a:srgbClr val="0F116A"/>
                      </a:solidFill>
                    </a:rPr>
                    <a:t>6</a:t>
                  </a:r>
                </a:p>
              </p:txBody>
            </p:sp>
            <p:sp>
              <p:nvSpPr>
                <p:cNvPr id="29711" name="Rectangle 25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6O</a:t>
                  </a:r>
                  <a:r>
                    <a:rPr lang="en-US" sz="2600" b="1" baseline="-25000">
                      <a:solidFill>
                        <a:srgbClr val="0F116A"/>
                      </a:solidFill>
                    </a:rPr>
                    <a:t>2</a:t>
                  </a:r>
                </a:p>
              </p:txBody>
            </p:sp>
            <p:sp>
              <p:nvSpPr>
                <p:cNvPr id="29712" name="Rectangle 26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light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0F116A"/>
                      </a:solidFill>
                    </a:rPr>
                    <a:t>energy</a:t>
                  </a:r>
                </a:p>
              </p:txBody>
            </p:sp>
            <p:sp>
              <p:nvSpPr>
                <p:cNvPr id="29713" name="Rectangle 27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3000" b="1">
                      <a:solidFill>
                        <a:srgbClr val="0F116A"/>
                      </a:solidFill>
                      <a:sym typeface="Symbol" panose="05050102010706020507" pitchFamily="18" charset="2"/>
                    </a:rPr>
                    <a:t></a:t>
                  </a:r>
                </a:p>
              </p:txBody>
            </p:sp>
            <p:sp>
              <p:nvSpPr>
                <p:cNvPr id="29714" name="Rectangle 28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29715" name="Rectangle 29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29716" name="Rectangle 30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  <p:sp>
          <p:nvSpPr>
            <p:cNvPr id="29705" name="Rectangle 31"/>
            <p:cNvSpPr>
              <a:spLocks noChangeArrowheads="1"/>
            </p:cNvSpPr>
            <p:nvPr/>
          </p:nvSpPr>
          <p:spPr bwMode="auto">
            <a:xfrm>
              <a:off x="450" y="1536"/>
              <a:ext cx="142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sz="2600" b="1">
                  <a:solidFill>
                    <a:srgbClr val="0C8F0F"/>
                  </a:solidFill>
                </a:rPr>
                <a:t>Experiment 2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sp>
        <p:nvSpPr>
          <p:cNvPr id="419872" name="Rectangle 32"/>
          <p:cNvSpPr>
            <a:spLocks noChangeArrowheads="1"/>
          </p:cNvSpPr>
          <p:nvPr/>
        </p:nvSpPr>
        <p:spPr bwMode="auto">
          <a:xfrm>
            <a:off x="314325" y="6257925"/>
            <a:ext cx="8521700" cy="4889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600" b="1">
                <a:solidFill>
                  <a:srgbClr val="0F116A"/>
                </a:solidFill>
              </a:rPr>
              <a:t>Proved O</a:t>
            </a:r>
            <a:r>
              <a:rPr lang="en-US" sz="2600" b="1" baseline="-25000">
                <a:solidFill>
                  <a:srgbClr val="0F116A"/>
                </a:solidFill>
              </a:rPr>
              <a:t>2</a:t>
            </a:r>
            <a:r>
              <a:rPr lang="en-US" sz="2600" b="1">
                <a:solidFill>
                  <a:srgbClr val="0F116A"/>
                </a:solidFill>
              </a:rPr>
              <a:t> came from H</a:t>
            </a:r>
            <a:r>
              <a:rPr lang="en-US" sz="2600" b="1" baseline="-25000">
                <a:solidFill>
                  <a:srgbClr val="0F116A"/>
                </a:solidFill>
              </a:rPr>
              <a:t>2</a:t>
            </a:r>
            <a:r>
              <a:rPr lang="en-US" sz="2600" b="1">
                <a:solidFill>
                  <a:srgbClr val="0F116A"/>
                </a:solidFill>
              </a:rPr>
              <a:t>O </a:t>
            </a:r>
            <a:r>
              <a:rPr lang="en-US" sz="2600" b="1" u="sng">
                <a:solidFill>
                  <a:srgbClr val="0F116A"/>
                </a:solidFill>
              </a:rPr>
              <a:t>not</a:t>
            </a:r>
            <a:r>
              <a:rPr lang="en-US" sz="2600" b="1">
                <a:solidFill>
                  <a:srgbClr val="0F116A"/>
                </a:solidFill>
              </a:rPr>
              <a:t> CO</a:t>
            </a:r>
            <a:r>
              <a:rPr lang="en-US" sz="2600" b="1" baseline="-25000">
                <a:solidFill>
                  <a:srgbClr val="0F116A"/>
                </a:solidFill>
              </a:rPr>
              <a:t>2</a:t>
            </a:r>
            <a:r>
              <a:rPr lang="en-US" sz="2600" b="1">
                <a:solidFill>
                  <a:srgbClr val="0F116A"/>
                </a:solidFill>
              </a:rPr>
              <a:t> = plants split H</a:t>
            </a:r>
            <a:r>
              <a:rPr lang="en-US" sz="2600" b="1" baseline="-25000">
                <a:solidFill>
                  <a:srgbClr val="0F116A"/>
                </a:solidFill>
              </a:rPr>
              <a:t>2</a:t>
            </a:r>
            <a:r>
              <a:rPr lang="en-US" sz="2600" b="1">
                <a:solidFill>
                  <a:srgbClr val="0F116A"/>
                </a:solidFill>
              </a:rPr>
              <a:t>O</a:t>
            </a:r>
            <a:r>
              <a:rPr lang="en-US" sz="2600" b="1" i="1">
                <a:solidFill>
                  <a:srgbClr val="0F116A"/>
                </a:solidFill>
              </a:rPr>
              <a:t>!</a:t>
            </a:r>
            <a:endParaRPr lang="en-US" sz="26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 autoUpdateAnimBg="0"/>
      <p:bldP spid="419872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Noncyclic Photophosphorylation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197350" y="1600200"/>
            <a:ext cx="47180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189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4884738" cy="3811588"/>
          </a:xfrm>
        </p:spPr>
        <p:txBody>
          <a:bodyPr/>
          <a:lstStyle/>
          <a:p>
            <a:pPr eaLnBrk="1" hangingPunct="1"/>
            <a:r>
              <a:rPr lang="en-US" smtClean="0"/>
              <a:t>Light reactions elevate electrons in </a:t>
            </a:r>
            <a:br>
              <a:rPr lang="en-US" smtClean="0"/>
            </a:br>
            <a:r>
              <a:rPr lang="en-US" smtClean="0"/>
              <a:t>2 steps (PS II &amp; PS I)</a:t>
            </a:r>
            <a:r>
              <a:rPr lang="en-US" sz="2600" smtClean="0"/>
              <a:t>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PS II</a:t>
            </a:r>
            <a:r>
              <a:rPr lang="en-US" sz="2400" smtClean="0"/>
              <a:t> generates </a:t>
            </a:r>
            <a:br>
              <a:rPr lang="en-US" sz="2400" smtClean="0"/>
            </a:br>
            <a:r>
              <a:rPr lang="en-US" sz="2400" u="sng" smtClean="0">
                <a:solidFill>
                  <a:srgbClr val="CC0000"/>
                </a:solidFill>
              </a:rPr>
              <a:t>energy as ATP</a:t>
            </a:r>
            <a:endParaRPr lang="en-US" sz="2400" smtClean="0"/>
          </a:p>
          <a:p>
            <a:pPr lvl="1" eaLnBrk="1" hangingPunct="1">
              <a:lnSpc>
                <a:spcPct val="11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PS I</a:t>
            </a:r>
            <a:r>
              <a:rPr lang="en-US" sz="2400" smtClean="0"/>
              <a:t> generates </a:t>
            </a:r>
            <a:br>
              <a:rPr lang="en-US" sz="2400" smtClean="0"/>
            </a:br>
            <a:r>
              <a:rPr lang="en-US" sz="2400" u="sng" smtClean="0">
                <a:solidFill>
                  <a:srgbClr val="CC0000"/>
                </a:solidFill>
              </a:rPr>
              <a:t>reducing power as NADPH</a:t>
            </a:r>
            <a:endParaRPr lang="en-US" sz="1800" smtClean="0"/>
          </a:p>
        </p:txBody>
      </p:sp>
      <p:sp>
        <p:nvSpPr>
          <p:cNvPr id="421893" name="AutoShape 5"/>
          <p:cNvSpPr>
            <a:spLocks noChangeArrowheads="1"/>
          </p:cNvSpPr>
          <p:nvPr/>
        </p:nvSpPr>
        <p:spPr bwMode="auto">
          <a:xfrm>
            <a:off x="6303963" y="4918075"/>
            <a:ext cx="1127125" cy="7381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pic>
        <p:nvPicPr>
          <p:cNvPr id="421894" name="Picture 6" descr="piggybankNADP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3268663"/>
            <a:ext cx="8969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build="p" autoUpdateAnimBg="0"/>
      <p:bldP spid="4218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Cyclic photophosphorylation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" b="3360"/>
          <a:stretch>
            <a:fillRect/>
          </a:stretch>
        </p:blipFill>
        <p:spPr bwMode="auto">
          <a:xfrm>
            <a:off x="4451350" y="1330325"/>
            <a:ext cx="46529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4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0075" y="1371600"/>
            <a:ext cx="5053013" cy="4791075"/>
          </a:xfrm>
          <a:noFill/>
        </p:spPr>
        <p:txBody>
          <a:bodyPr lIns="0" rIns="0"/>
          <a:lstStyle/>
          <a:p>
            <a:pPr eaLnBrk="1" hangingPunct="1"/>
            <a:r>
              <a:rPr lang="en-US" smtClean="0"/>
              <a:t>If </a:t>
            </a:r>
            <a:r>
              <a:rPr lang="en-US" u="sng" smtClean="0">
                <a:solidFill>
                  <a:srgbClr val="CC0000"/>
                </a:solidFill>
              </a:rPr>
              <a:t>PS I</a:t>
            </a:r>
            <a:r>
              <a:rPr lang="en-US" smtClean="0"/>
              <a:t> can’t pass electron to NADP…it </a:t>
            </a:r>
            <a:r>
              <a:rPr lang="en-US" u="sng" smtClean="0">
                <a:solidFill>
                  <a:srgbClr val="CC0000"/>
                </a:solidFill>
              </a:rPr>
              <a:t>cycles back to PS II</a:t>
            </a:r>
            <a:r>
              <a:rPr lang="en-US" smtClean="0"/>
              <a:t> &amp; makes more </a:t>
            </a:r>
            <a:r>
              <a:rPr lang="en-US" smtClean="0">
                <a:solidFill>
                  <a:srgbClr val="CC0000"/>
                </a:solidFill>
              </a:rPr>
              <a:t>ATP</a:t>
            </a:r>
            <a:r>
              <a:rPr lang="en-US" smtClean="0"/>
              <a:t>, but </a:t>
            </a:r>
            <a:r>
              <a:rPr lang="en-US" u="sng" smtClean="0">
                <a:solidFill>
                  <a:srgbClr val="CC0000"/>
                </a:solidFill>
              </a:rPr>
              <a:t>no NADPH</a:t>
            </a:r>
            <a:endParaRPr lang="en-US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mtClean="0"/>
              <a:t>coordinates light reactions to Calvin cycle</a:t>
            </a:r>
          </a:p>
          <a:p>
            <a:pPr lvl="1" eaLnBrk="1" hangingPunct="1"/>
            <a:r>
              <a:rPr lang="en-US" smtClean="0"/>
              <a:t>Calvin cycle uses more ATP than NADPH</a:t>
            </a:r>
            <a:endParaRPr lang="en-US" sz="2400" smtClean="0"/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8266113" y="2492375"/>
            <a:ext cx="633412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200" b="1">
                <a:solidFill>
                  <a:srgbClr val="CC0000"/>
                </a:solidFill>
                <a:sym typeface="Zapf Dingbats" pitchFamily="48" charset="2"/>
              </a:rPr>
              <a:t></a:t>
            </a:r>
            <a:endParaRPr lang="en-US" sz="5000" b="1">
              <a:solidFill>
                <a:srgbClr val="0F116A"/>
              </a:solidFill>
            </a:endParaRPr>
          </a:p>
        </p:txBody>
      </p:sp>
      <p:sp>
        <p:nvSpPr>
          <p:cNvPr id="423945" name="AutoShape 9"/>
          <p:cNvSpPr>
            <a:spLocks noChangeArrowheads="1"/>
          </p:cNvSpPr>
          <p:nvPr/>
        </p:nvSpPr>
        <p:spPr bwMode="auto">
          <a:xfrm>
            <a:off x="285750" y="5821363"/>
            <a:ext cx="2159000" cy="88265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 u="sng">
                <a:solidFill>
                  <a:srgbClr val="CC0000"/>
                </a:solidFill>
              </a:rPr>
              <a:t>18</a:t>
            </a:r>
            <a:r>
              <a:rPr lang="en-US" sz="2600" b="1">
                <a:solidFill>
                  <a:srgbClr val="CC0000"/>
                </a:solidFill>
              </a:rPr>
              <a:t> ATP </a:t>
            </a:r>
            <a:r>
              <a:rPr lang="en-US" sz="2600" b="1">
                <a:solidFill>
                  <a:srgbClr val="0F116A"/>
                </a:solidFill>
              </a:rPr>
              <a:t>+</a:t>
            </a:r>
            <a:br>
              <a:rPr lang="en-US" sz="2600" b="1">
                <a:solidFill>
                  <a:srgbClr val="0F116A"/>
                </a:solidFill>
              </a:rPr>
            </a:br>
            <a:r>
              <a:rPr lang="en-US" sz="2600" b="1" u="sng">
                <a:solidFill>
                  <a:srgbClr val="804000"/>
                </a:solidFill>
              </a:rPr>
              <a:t>12</a:t>
            </a:r>
            <a:r>
              <a:rPr lang="en-US" sz="2600" b="1">
                <a:solidFill>
                  <a:srgbClr val="804000"/>
                </a:solidFill>
              </a:rPr>
              <a:t> NADPH</a:t>
            </a:r>
            <a:endParaRPr lang="en-US" sz="2600" b="1" baseline="-25000">
              <a:solidFill>
                <a:srgbClr val="CC0000"/>
              </a:solidFill>
            </a:endParaRPr>
          </a:p>
        </p:txBody>
      </p:sp>
      <p:sp>
        <p:nvSpPr>
          <p:cNvPr id="423946" name="AutoShape 10"/>
          <p:cNvSpPr>
            <a:spLocks noChangeArrowheads="1"/>
          </p:cNvSpPr>
          <p:nvPr/>
        </p:nvSpPr>
        <p:spPr bwMode="auto">
          <a:xfrm>
            <a:off x="2774950" y="5995988"/>
            <a:ext cx="1720850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600" b="1" u="sng">
                <a:solidFill>
                  <a:srgbClr val="000000"/>
                </a:solidFill>
              </a:rPr>
              <a:t>1</a:t>
            </a:r>
            <a:r>
              <a:rPr lang="en-US" sz="2600" b="1">
                <a:solidFill>
                  <a:srgbClr val="000000"/>
                </a:solidFill>
              </a:rPr>
              <a:t> C</a:t>
            </a:r>
            <a:r>
              <a:rPr lang="en-US" sz="2600" b="1" baseline="-25000">
                <a:solidFill>
                  <a:srgbClr val="000000"/>
                </a:solidFill>
              </a:rPr>
              <a:t>6</a:t>
            </a:r>
            <a:r>
              <a:rPr lang="en-US" sz="2600" b="1">
                <a:solidFill>
                  <a:srgbClr val="000000"/>
                </a:solidFill>
              </a:rPr>
              <a:t>H</a:t>
            </a:r>
            <a:r>
              <a:rPr lang="en-US" sz="2600" b="1" baseline="-25000">
                <a:solidFill>
                  <a:srgbClr val="000000"/>
                </a:solidFill>
              </a:rPr>
              <a:t>12</a:t>
            </a:r>
            <a:r>
              <a:rPr lang="en-US" sz="2600" b="1">
                <a:solidFill>
                  <a:srgbClr val="000000"/>
                </a:solidFill>
              </a:rPr>
              <a:t>O</a:t>
            </a:r>
            <a:r>
              <a:rPr lang="en-US" sz="2600" b="1" baseline="-25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23947" name="Rectangle 11"/>
          <p:cNvSpPr>
            <a:spLocks noChangeArrowheads="1"/>
          </p:cNvSpPr>
          <p:nvPr/>
        </p:nvSpPr>
        <p:spPr bwMode="auto">
          <a:xfrm>
            <a:off x="2263775" y="5973763"/>
            <a:ext cx="5857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0F116A"/>
                </a:solidFill>
                <a:sym typeface="Symbol" panose="05050102010706020507" pitchFamily="18" charset="2"/>
              </a:rPr>
              <a:t></a:t>
            </a:r>
          </a:p>
        </p:txBody>
      </p:sp>
      <p:sp>
        <p:nvSpPr>
          <p:cNvPr id="423949" name="Freeform 13"/>
          <p:cNvSpPr>
            <a:spLocks/>
          </p:cNvSpPr>
          <p:nvPr/>
        </p:nvSpPr>
        <p:spPr bwMode="auto">
          <a:xfrm>
            <a:off x="6183313" y="1500188"/>
            <a:ext cx="1658937" cy="968375"/>
          </a:xfrm>
          <a:custGeom>
            <a:avLst/>
            <a:gdLst>
              <a:gd name="T0" fmla="*/ 1045 w 1045"/>
              <a:gd name="T1" fmla="*/ 280 h 610"/>
              <a:gd name="T2" fmla="*/ 400 w 1045"/>
              <a:gd name="T3" fmla="*/ 55 h 610"/>
              <a:gd name="T4" fmla="*/ 0 w 1045"/>
              <a:gd name="T5" fmla="*/ 610 h 610"/>
              <a:gd name="T6" fmla="*/ 0 60000 65536"/>
              <a:gd name="T7" fmla="*/ 0 60000 65536"/>
              <a:gd name="T8" fmla="*/ 0 60000 65536"/>
              <a:gd name="T9" fmla="*/ 0 w 1045"/>
              <a:gd name="T10" fmla="*/ 0 h 610"/>
              <a:gd name="T11" fmla="*/ 1045 w 1045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5" h="610">
                <a:moveTo>
                  <a:pt x="1045" y="280"/>
                </a:moveTo>
                <a:cubicBezTo>
                  <a:pt x="809" y="140"/>
                  <a:pt x="574" y="0"/>
                  <a:pt x="400" y="55"/>
                </a:cubicBezTo>
                <a:cubicBezTo>
                  <a:pt x="226" y="110"/>
                  <a:pt x="67" y="518"/>
                  <a:pt x="0" y="610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0" name="AutoShape 14"/>
          <p:cNvSpPr>
            <a:spLocks noChangeArrowheads="1"/>
          </p:cNvSpPr>
          <p:nvPr/>
        </p:nvSpPr>
        <p:spPr bwMode="auto">
          <a:xfrm>
            <a:off x="6557963" y="4751388"/>
            <a:ext cx="1127125" cy="738187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3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3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3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3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3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0" grpId="0" build="p" autoUpdateAnimBg="0"/>
      <p:bldP spid="423944" grpId="0" build="p" autoUpdateAnimBg="0"/>
      <p:bldP spid="423945" grpId="0" animBg="1" autoUpdateAnimBg="0"/>
      <p:bldP spid="423946" grpId="0" animBg="1" autoUpdateAnimBg="0"/>
      <p:bldP spid="423947" grpId="0" build="p" autoUpdateAnimBg="0"/>
      <p:bldP spid="423949" grpId="0" animBg="1"/>
      <p:bldP spid="4239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280275" y="5011738"/>
            <a:ext cx="1281113" cy="1158875"/>
            <a:chOff x="3696" y="2112"/>
            <a:chExt cx="1008" cy="912"/>
          </a:xfrm>
        </p:grpSpPr>
        <p:sp>
          <p:nvSpPr>
            <p:cNvPr id="5131" name="AutoShape 10"/>
            <p:cNvSpPr>
              <a:spLocks noChangeArrowheads="1"/>
            </p:cNvSpPr>
            <p:nvPr/>
          </p:nvSpPr>
          <p:spPr bwMode="auto">
            <a:xfrm>
              <a:off x="3744" y="2112"/>
              <a:ext cx="960" cy="672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sz="1800"/>
            </a:p>
          </p:txBody>
        </p:sp>
        <p:sp>
          <p:nvSpPr>
            <p:cNvPr id="5132" name="Oval 11"/>
            <p:cNvSpPr>
              <a:spLocks noChangeArrowheads="1"/>
            </p:cNvSpPr>
            <p:nvPr/>
          </p:nvSpPr>
          <p:spPr bwMode="auto">
            <a:xfrm>
              <a:off x="3696" y="2688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5133" name="Oval 12"/>
            <p:cNvSpPr>
              <a:spLocks noChangeArrowheads="1"/>
            </p:cNvSpPr>
            <p:nvPr/>
          </p:nvSpPr>
          <p:spPr bwMode="auto">
            <a:xfrm>
              <a:off x="3783" y="2736"/>
              <a:ext cx="288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59784" name="AutoShape 8"/>
          <p:cNvSpPr>
            <a:spLocks noChangeArrowheads="1"/>
          </p:cNvSpPr>
          <p:nvPr/>
        </p:nvSpPr>
        <p:spPr bwMode="auto">
          <a:xfrm>
            <a:off x="4543425" y="4465638"/>
            <a:ext cx="1614488" cy="1130300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Energy needs of life</a:t>
            </a:r>
          </a:p>
        </p:txBody>
      </p:sp>
      <p:sp>
        <p:nvSpPr>
          <p:cNvPr id="459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74038" cy="5486400"/>
          </a:xfrm>
        </p:spPr>
        <p:txBody>
          <a:bodyPr/>
          <a:lstStyle/>
          <a:p>
            <a:pPr eaLnBrk="1" hangingPunct="1"/>
            <a:r>
              <a:rPr lang="en-US" smtClean="0"/>
              <a:t>All life needs a constant input of energy</a:t>
            </a:r>
          </a:p>
          <a:p>
            <a:pPr lvl="1" eaLnBrk="1" hangingPunct="1"/>
            <a:r>
              <a:rPr lang="en-US" u="sng" smtClean="0">
                <a:solidFill>
                  <a:srgbClr val="660000"/>
                </a:solidFill>
              </a:rPr>
              <a:t>Heterotrophs (Animals)</a:t>
            </a:r>
            <a:endParaRPr lang="en-US" smtClean="0">
              <a:solidFill>
                <a:srgbClr val="660000"/>
              </a:solidFill>
            </a:endParaRPr>
          </a:p>
          <a:p>
            <a:pPr marL="1085850" lvl="2" eaLnBrk="1" hangingPunct="1"/>
            <a:r>
              <a:rPr lang="en-US" sz="2600" smtClean="0"/>
              <a:t>get their energy from “eating others”</a:t>
            </a:r>
          </a:p>
          <a:p>
            <a:pPr marL="1428750" lvl="3" eaLnBrk="1" hangingPunct="1"/>
            <a:r>
              <a:rPr lang="en-US" sz="2200" smtClean="0"/>
              <a:t>eat food = other organisms = </a:t>
            </a:r>
            <a:r>
              <a:rPr lang="en-US" sz="2200" smtClean="0">
                <a:solidFill>
                  <a:srgbClr val="CC0000"/>
                </a:solidFill>
              </a:rPr>
              <a:t>organic molecules</a:t>
            </a:r>
            <a:endParaRPr lang="en-US" sz="2200" u="sng" smtClean="0">
              <a:solidFill>
                <a:srgbClr val="CC0000"/>
              </a:solidFill>
            </a:endParaRPr>
          </a:p>
          <a:p>
            <a:pPr marL="1085850" lvl="2" eaLnBrk="1" hangingPunct="1"/>
            <a:r>
              <a:rPr lang="en-US" sz="2600" smtClean="0"/>
              <a:t>make energy through </a:t>
            </a:r>
            <a:r>
              <a:rPr lang="en-US" sz="2600" u="sng" smtClean="0">
                <a:solidFill>
                  <a:srgbClr val="660000"/>
                </a:solidFill>
              </a:rPr>
              <a:t>respiration</a:t>
            </a:r>
            <a:endParaRPr lang="en-US" smtClean="0"/>
          </a:p>
          <a:p>
            <a:pPr lvl="1" eaLnBrk="1" hangingPunct="1"/>
            <a:r>
              <a:rPr lang="en-US" u="sng" smtClean="0">
                <a:solidFill>
                  <a:srgbClr val="0C8F0F"/>
                </a:solidFill>
              </a:rPr>
              <a:t>Autotrophs (Plants)</a:t>
            </a:r>
            <a:r>
              <a:rPr lang="en-US" smtClean="0"/>
              <a:t> </a:t>
            </a:r>
          </a:p>
          <a:p>
            <a:pPr marL="1085850" lvl="2" eaLnBrk="1" hangingPunct="1"/>
            <a:r>
              <a:rPr lang="en-US" sz="2600" smtClean="0"/>
              <a:t>produce their own energy (from “self”)</a:t>
            </a:r>
            <a:endParaRPr lang="en-US" smtClean="0"/>
          </a:p>
          <a:p>
            <a:pPr marL="1085850" lvl="2" eaLnBrk="1" hangingPunct="1"/>
            <a:r>
              <a:rPr lang="en-US" sz="2600" smtClean="0"/>
              <a:t>convert energy of sunlight</a:t>
            </a:r>
            <a:endParaRPr lang="en-US" sz="2600" smtClean="0">
              <a:solidFill>
                <a:srgbClr val="CC0000"/>
              </a:solidFill>
            </a:endParaRPr>
          </a:p>
          <a:p>
            <a:pPr marL="1085850" lvl="2" eaLnBrk="1" hangingPunct="1"/>
            <a:r>
              <a:rPr lang="en-US" sz="2600" smtClean="0"/>
              <a:t>build </a:t>
            </a:r>
            <a:r>
              <a:rPr lang="en-US" sz="2600" smtClean="0">
                <a:solidFill>
                  <a:srgbClr val="CC0000"/>
                </a:solidFill>
              </a:rPr>
              <a:t>organic molecules</a:t>
            </a:r>
            <a:r>
              <a:rPr lang="en-US" sz="2600" smtClean="0"/>
              <a:t> (CHO) from CO</a:t>
            </a:r>
            <a:r>
              <a:rPr lang="en-US" sz="2600" baseline="-25000" smtClean="0"/>
              <a:t>2 </a:t>
            </a:r>
          </a:p>
          <a:p>
            <a:pPr marL="1085850" lvl="2" eaLnBrk="1" hangingPunct="1"/>
            <a:r>
              <a:rPr lang="en-US" sz="2600" smtClean="0"/>
              <a:t>make energy &amp; synthesize sugars through </a:t>
            </a:r>
            <a:r>
              <a:rPr lang="en-US" sz="2600" u="sng" smtClean="0">
                <a:solidFill>
                  <a:srgbClr val="0C8F0F"/>
                </a:solidFill>
              </a:rPr>
              <a:t>photosynthesis</a:t>
            </a:r>
          </a:p>
        </p:txBody>
      </p:sp>
      <p:sp>
        <p:nvSpPr>
          <p:cNvPr id="459781" name="Oval 5"/>
          <p:cNvSpPr>
            <a:spLocks noChangeArrowheads="1"/>
          </p:cNvSpPr>
          <p:nvPr/>
        </p:nvSpPr>
        <p:spPr bwMode="auto">
          <a:xfrm>
            <a:off x="2582863" y="5253038"/>
            <a:ext cx="3276600" cy="5191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9783" name="Oval 7"/>
          <p:cNvSpPr>
            <a:spLocks noChangeArrowheads="1"/>
          </p:cNvSpPr>
          <p:nvPr/>
        </p:nvSpPr>
        <p:spPr bwMode="auto">
          <a:xfrm>
            <a:off x="6026150" y="2768600"/>
            <a:ext cx="2633663" cy="6858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59789" name="AutoShape 13"/>
          <p:cNvSpPr>
            <a:spLocks noChangeArrowheads="1"/>
          </p:cNvSpPr>
          <p:nvPr/>
        </p:nvSpPr>
        <p:spPr bwMode="auto">
          <a:xfrm>
            <a:off x="114300" y="2776538"/>
            <a:ext cx="1611313" cy="600075"/>
          </a:xfrm>
          <a:prstGeom prst="wave">
            <a:avLst>
              <a:gd name="adj1" fmla="val 13005"/>
              <a:gd name="adj2" fmla="val 0"/>
            </a:avLst>
          </a:prstGeom>
          <a:solidFill>
            <a:srgbClr val="CC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000000"/>
                </a:solidFill>
              </a:rPr>
              <a:t>consumers</a:t>
            </a:r>
          </a:p>
        </p:txBody>
      </p:sp>
      <p:sp>
        <p:nvSpPr>
          <p:cNvPr id="459790" name="AutoShape 14"/>
          <p:cNvSpPr>
            <a:spLocks noChangeArrowheads="1"/>
          </p:cNvSpPr>
          <p:nvPr/>
        </p:nvSpPr>
        <p:spPr bwMode="auto">
          <a:xfrm>
            <a:off x="114300" y="4945063"/>
            <a:ext cx="1611313" cy="600075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67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B5DDBD"/>
                </a:solidFill>
              </a:rPr>
              <a:t>producers</a:t>
            </a:r>
          </a:p>
        </p:txBody>
      </p:sp>
      <p:sp>
        <p:nvSpPr>
          <p:cNvPr id="459792" name="Freeform 16"/>
          <p:cNvSpPr>
            <a:spLocks/>
          </p:cNvSpPr>
          <p:nvPr/>
        </p:nvSpPr>
        <p:spPr bwMode="auto">
          <a:xfrm>
            <a:off x="5634038" y="3444875"/>
            <a:ext cx="2454275" cy="1946275"/>
          </a:xfrm>
          <a:custGeom>
            <a:avLst/>
            <a:gdLst>
              <a:gd name="T0" fmla="*/ 0 w 1598"/>
              <a:gd name="T1" fmla="*/ 1140 h 1140"/>
              <a:gd name="T2" fmla="*/ 1351 w 1598"/>
              <a:gd name="T3" fmla="*/ 838 h 1140"/>
              <a:gd name="T4" fmla="*/ 1485 w 1598"/>
              <a:gd name="T5" fmla="*/ 0 h 1140"/>
              <a:gd name="T6" fmla="*/ 0 60000 65536"/>
              <a:gd name="T7" fmla="*/ 0 60000 65536"/>
              <a:gd name="T8" fmla="*/ 0 60000 65536"/>
              <a:gd name="T9" fmla="*/ 0 w 1598"/>
              <a:gd name="T10" fmla="*/ 0 h 1140"/>
              <a:gd name="T11" fmla="*/ 1598 w 1598"/>
              <a:gd name="T12" fmla="*/ 1140 h 11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8" h="1140">
                <a:moveTo>
                  <a:pt x="0" y="1140"/>
                </a:moveTo>
                <a:cubicBezTo>
                  <a:pt x="552" y="1084"/>
                  <a:pt x="1104" y="1028"/>
                  <a:pt x="1351" y="838"/>
                </a:cubicBezTo>
                <a:cubicBezTo>
                  <a:pt x="1598" y="648"/>
                  <a:pt x="1541" y="324"/>
                  <a:pt x="1485" y="0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 type="none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9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9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59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4" grpId="0" animBg="1"/>
      <p:bldP spid="459779" grpId="0" build="p" autoUpdateAnimBg="0"/>
      <p:bldP spid="459781" grpId="0" animBg="1"/>
      <p:bldP spid="459783" grpId="0" animBg="1"/>
      <p:bldP spid="459789" grpId="0" animBg="1" autoUpdateAnimBg="0"/>
      <p:bldP spid="459790" grpId="0" animBg="1" autoUpdateAnimBg="0"/>
      <p:bldP spid="45979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Photophosphorylation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2"/>
          <a:stretch>
            <a:fillRect/>
          </a:stretch>
        </p:blipFill>
        <p:spPr bwMode="auto">
          <a:xfrm>
            <a:off x="990600" y="2209800"/>
            <a:ext cx="7173913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8" name="AutoShape 4"/>
          <p:cNvSpPr>
            <a:spLocks noChangeArrowheads="1"/>
          </p:cNvSpPr>
          <p:nvPr/>
        </p:nvSpPr>
        <p:spPr bwMode="auto">
          <a:xfrm>
            <a:off x="6137275" y="4522788"/>
            <a:ext cx="2952750" cy="76835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0F116A"/>
                </a:solidFill>
              </a:rPr>
              <a:t>NONcyclic</a:t>
            </a:r>
          </a:p>
          <a:p>
            <a:r>
              <a:rPr lang="en-US" sz="2000" b="1">
                <a:solidFill>
                  <a:srgbClr val="0F116A"/>
                </a:solidFill>
              </a:rPr>
              <a:t>photophosphorylation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425989" name="AutoShape 5"/>
          <p:cNvSpPr>
            <a:spLocks noChangeArrowheads="1"/>
          </p:cNvSpPr>
          <p:nvPr/>
        </p:nvSpPr>
        <p:spPr bwMode="auto">
          <a:xfrm>
            <a:off x="1335088" y="1474788"/>
            <a:ext cx="2952750" cy="76835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0F116A"/>
                </a:solidFill>
              </a:rPr>
              <a:t>cyclic</a:t>
            </a:r>
          </a:p>
          <a:p>
            <a:r>
              <a:rPr lang="en-US" sz="2000" b="1">
                <a:solidFill>
                  <a:srgbClr val="0F116A"/>
                </a:solidFill>
              </a:rPr>
              <a:t>photophosphorylation</a:t>
            </a:r>
            <a:endParaRPr lang="en-US" sz="3600" b="1">
              <a:solidFill>
                <a:schemeClr val="tx2"/>
              </a:solidFill>
            </a:endParaRPr>
          </a:p>
        </p:txBody>
      </p:sp>
      <p:pic>
        <p:nvPicPr>
          <p:cNvPr id="425990" name="Picture 6" descr="piggybankNADP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3681413"/>
            <a:ext cx="8969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91" name="AutoShape 7"/>
          <p:cNvSpPr>
            <a:spLocks noChangeArrowheads="1"/>
          </p:cNvSpPr>
          <p:nvPr/>
        </p:nvSpPr>
        <p:spPr bwMode="auto">
          <a:xfrm>
            <a:off x="2747963" y="5672138"/>
            <a:ext cx="1206500" cy="825500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425994" name="Freeform 10"/>
          <p:cNvSpPr>
            <a:spLocks/>
          </p:cNvSpPr>
          <p:nvPr/>
        </p:nvSpPr>
        <p:spPr bwMode="auto">
          <a:xfrm>
            <a:off x="1619250" y="2289175"/>
            <a:ext cx="6305550" cy="3155950"/>
          </a:xfrm>
          <a:custGeom>
            <a:avLst/>
            <a:gdLst>
              <a:gd name="T0" fmla="*/ 0 w 3972"/>
              <a:gd name="T1" fmla="*/ 1988 h 1988"/>
              <a:gd name="T2" fmla="*/ 0 w 3972"/>
              <a:gd name="T3" fmla="*/ 192 h 1988"/>
              <a:gd name="T4" fmla="*/ 1979 w 3972"/>
              <a:gd name="T5" fmla="*/ 1720 h 1988"/>
              <a:gd name="T6" fmla="*/ 1979 w 3972"/>
              <a:gd name="T7" fmla="*/ 0 h 1988"/>
              <a:gd name="T8" fmla="*/ 3972 w 3972"/>
              <a:gd name="T9" fmla="*/ 1135 h 19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72"/>
              <a:gd name="T16" fmla="*/ 0 h 1988"/>
              <a:gd name="T17" fmla="*/ 3972 w 3972"/>
              <a:gd name="T18" fmla="*/ 1988 h 19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72" h="1988">
                <a:moveTo>
                  <a:pt x="0" y="1988"/>
                </a:moveTo>
                <a:lnTo>
                  <a:pt x="0" y="192"/>
                </a:lnTo>
                <a:lnTo>
                  <a:pt x="1979" y="1720"/>
                </a:lnTo>
                <a:lnTo>
                  <a:pt x="1979" y="0"/>
                </a:lnTo>
                <a:lnTo>
                  <a:pt x="3972" y="1135"/>
                </a:lnTo>
              </a:path>
            </a:pathLst>
          </a:custGeom>
          <a:noFill/>
          <a:ln w="1270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6" name="Freeform 12"/>
          <p:cNvSpPr>
            <a:spLocks/>
          </p:cNvSpPr>
          <p:nvPr/>
        </p:nvSpPr>
        <p:spPr bwMode="auto">
          <a:xfrm>
            <a:off x="1635125" y="2243138"/>
            <a:ext cx="3163888" cy="3201987"/>
          </a:xfrm>
          <a:custGeom>
            <a:avLst/>
            <a:gdLst>
              <a:gd name="T0" fmla="*/ 0 w 1993"/>
              <a:gd name="T1" fmla="*/ 2017 h 2017"/>
              <a:gd name="T2" fmla="*/ 0 w 1993"/>
              <a:gd name="T3" fmla="*/ 178 h 2017"/>
              <a:gd name="T4" fmla="*/ 1993 w 1993"/>
              <a:gd name="T5" fmla="*/ 1773 h 2017"/>
              <a:gd name="T6" fmla="*/ 1988 w 1993"/>
              <a:gd name="T7" fmla="*/ 0 h 2017"/>
              <a:gd name="T8" fmla="*/ 0 60000 65536"/>
              <a:gd name="T9" fmla="*/ 0 60000 65536"/>
              <a:gd name="T10" fmla="*/ 0 60000 65536"/>
              <a:gd name="T11" fmla="*/ 0 60000 65536"/>
              <a:gd name="T12" fmla="*/ 0 w 1993"/>
              <a:gd name="T13" fmla="*/ 0 h 2017"/>
              <a:gd name="T14" fmla="*/ 1993 w 1993"/>
              <a:gd name="T15" fmla="*/ 2017 h 20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93" h="2017">
                <a:moveTo>
                  <a:pt x="0" y="2017"/>
                </a:moveTo>
                <a:lnTo>
                  <a:pt x="0" y="178"/>
                </a:lnTo>
                <a:lnTo>
                  <a:pt x="1993" y="1773"/>
                </a:lnTo>
                <a:lnTo>
                  <a:pt x="1988" y="0"/>
                </a:ln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5997" name="Freeform 13"/>
          <p:cNvSpPr>
            <a:spLocks/>
          </p:cNvSpPr>
          <p:nvPr/>
        </p:nvSpPr>
        <p:spPr bwMode="auto">
          <a:xfrm>
            <a:off x="2978150" y="2290763"/>
            <a:ext cx="1860550" cy="2798762"/>
          </a:xfrm>
          <a:custGeom>
            <a:avLst/>
            <a:gdLst>
              <a:gd name="T0" fmla="*/ 1172 w 1172"/>
              <a:gd name="T1" fmla="*/ 0 h 1763"/>
              <a:gd name="T2" fmla="*/ 482 w 1172"/>
              <a:gd name="T3" fmla="*/ 288 h 1763"/>
              <a:gd name="T4" fmla="*/ 60 w 1172"/>
              <a:gd name="T5" fmla="*/ 867 h 1763"/>
              <a:gd name="T6" fmla="*/ 123 w 1172"/>
              <a:gd name="T7" fmla="*/ 1763 h 1763"/>
              <a:gd name="T8" fmla="*/ 0 60000 65536"/>
              <a:gd name="T9" fmla="*/ 0 60000 65536"/>
              <a:gd name="T10" fmla="*/ 0 60000 65536"/>
              <a:gd name="T11" fmla="*/ 0 60000 65536"/>
              <a:gd name="T12" fmla="*/ 0 w 1172"/>
              <a:gd name="T13" fmla="*/ 0 h 1763"/>
              <a:gd name="T14" fmla="*/ 1172 w 1172"/>
              <a:gd name="T15" fmla="*/ 1763 h 17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2" h="1763">
                <a:moveTo>
                  <a:pt x="1172" y="0"/>
                </a:moveTo>
                <a:cubicBezTo>
                  <a:pt x="919" y="72"/>
                  <a:pt x="667" y="144"/>
                  <a:pt x="482" y="288"/>
                </a:cubicBezTo>
                <a:cubicBezTo>
                  <a:pt x="297" y="432"/>
                  <a:pt x="120" y="621"/>
                  <a:pt x="60" y="867"/>
                </a:cubicBezTo>
                <a:cubicBezTo>
                  <a:pt x="0" y="1113"/>
                  <a:pt x="61" y="1438"/>
                  <a:pt x="123" y="1763"/>
                </a:cubicBezTo>
              </a:path>
            </a:pathLst>
          </a:custGeom>
          <a:noFill/>
          <a:ln w="127000" cap="flat" cmpd="sng">
            <a:solidFill>
              <a:srgbClr val="FF0000"/>
            </a:solidFill>
            <a:prstDash val="solid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97813" y="3179763"/>
            <a:ext cx="971550" cy="866775"/>
            <a:chOff x="4975" y="2003"/>
            <a:chExt cx="612" cy="546"/>
          </a:xfrm>
        </p:grpSpPr>
        <p:sp>
          <p:nvSpPr>
            <p:cNvPr id="32780" name="Oval 14"/>
            <p:cNvSpPr>
              <a:spLocks noChangeArrowheads="1"/>
            </p:cNvSpPr>
            <p:nvPr/>
          </p:nvSpPr>
          <p:spPr bwMode="auto">
            <a:xfrm>
              <a:off x="5133" y="2003"/>
              <a:ext cx="454" cy="271"/>
            </a:xfrm>
            <a:prstGeom prst="ellipse">
              <a:avLst/>
            </a:prstGeom>
            <a:solidFill>
              <a:srgbClr val="660000"/>
            </a:solidFill>
            <a:ln w="19050">
              <a:solidFill>
                <a:srgbClr val="FF6404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1600" b="1">
                  <a:solidFill>
                    <a:srgbClr val="FFEA18"/>
                  </a:solidFill>
                </a:rPr>
                <a:t>NADP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32781" name="Freeform 15"/>
            <p:cNvSpPr>
              <a:spLocks/>
            </p:cNvSpPr>
            <p:nvPr/>
          </p:nvSpPr>
          <p:spPr bwMode="auto">
            <a:xfrm>
              <a:off x="4975" y="2137"/>
              <a:ext cx="136" cy="412"/>
            </a:xfrm>
            <a:custGeom>
              <a:avLst/>
              <a:gdLst>
                <a:gd name="T0" fmla="*/ 136 w 136"/>
                <a:gd name="T1" fmla="*/ 0 h 412"/>
                <a:gd name="T2" fmla="*/ 7 w 136"/>
                <a:gd name="T3" fmla="*/ 210 h 412"/>
                <a:gd name="T4" fmla="*/ 93 w 136"/>
                <a:gd name="T5" fmla="*/ 412 h 412"/>
                <a:gd name="T6" fmla="*/ 0 60000 65536"/>
                <a:gd name="T7" fmla="*/ 0 60000 65536"/>
                <a:gd name="T8" fmla="*/ 0 60000 65536"/>
                <a:gd name="T9" fmla="*/ 0 w 136"/>
                <a:gd name="T10" fmla="*/ 0 h 412"/>
                <a:gd name="T11" fmla="*/ 136 w 13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" h="412">
                  <a:moveTo>
                    <a:pt x="136" y="0"/>
                  </a:moveTo>
                  <a:cubicBezTo>
                    <a:pt x="75" y="70"/>
                    <a:pt x="14" y="141"/>
                    <a:pt x="7" y="210"/>
                  </a:cubicBezTo>
                  <a:cubicBezTo>
                    <a:pt x="0" y="279"/>
                    <a:pt x="46" y="345"/>
                    <a:pt x="93" y="412"/>
                  </a:cubicBezTo>
                </a:path>
              </a:pathLst>
            </a:custGeom>
            <a:noFill/>
            <a:ln w="57150" cap="flat" cmpd="sng">
              <a:solidFill>
                <a:srgbClr val="660000"/>
              </a:solidFill>
              <a:prstDash val="solid"/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5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425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5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5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8" grpId="0" animBg="1" autoUpdateAnimBg="0"/>
      <p:bldP spid="425989" grpId="0" animBg="1" autoUpdateAnimBg="0"/>
      <p:bldP spid="425991" grpId="0" animBg="1"/>
      <p:bldP spid="425991" grpId="1" animBg="1"/>
      <p:bldP spid="425991" grpId="2" animBg="1"/>
      <p:bldP spid="425994" grpId="0" animBg="1"/>
      <p:bldP spid="425994" grpId="1" animBg="1"/>
      <p:bldP spid="425996" grpId="0" animBg="1"/>
      <p:bldP spid="42599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Photosynthesis summary </a:t>
            </a:r>
          </a:p>
        </p:txBody>
      </p:sp>
      <p:sp>
        <p:nvSpPr>
          <p:cNvPr id="428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84288"/>
            <a:ext cx="7772400" cy="507841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sz="2600" smtClean="0"/>
              <a:t>Where did the energy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Where did the electrons come from?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Where did the H</a:t>
            </a:r>
            <a:r>
              <a:rPr lang="en-US" sz="2600" baseline="-25000" smtClean="0"/>
              <a:t>2</a:t>
            </a:r>
            <a:r>
              <a:rPr lang="en-US" sz="2600" smtClean="0"/>
              <a:t>O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Where did the O</a:t>
            </a:r>
            <a:r>
              <a:rPr lang="en-US" sz="2600" baseline="-25000" smtClean="0"/>
              <a:t>2</a:t>
            </a:r>
            <a:r>
              <a:rPr lang="en-US" sz="2600" smtClean="0"/>
              <a:t>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Where did the O</a:t>
            </a:r>
            <a:r>
              <a:rPr lang="en-US" sz="2600" baseline="-25000" smtClean="0"/>
              <a:t>2</a:t>
            </a:r>
            <a:r>
              <a:rPr lang="en-US" sz="2600" smtClean="0"/>
              <a:t> go?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Where did the H</a:t>
            </a:r>
            <a:r>
              <a:rPr lang="en-US" sz="2600" baseline="30000" smtClean="0"/>
              <a:t>+</a:t>
            </a:r>
            <a:r>
              <a:rPr lang="en-US" sz="2600" smtClean="0"/>
              <a:t>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Where did the ATP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What will the ATP be used for? 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Where did the NADPH come from?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600" smtClean="0"/>
              <a:t>What will the NADPH be used for?</a:t>
            </a:r>
          </a:p>
        </p:txBody>
      </p:sp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4541838" y="6335713"/>
            <a:ext cx="4500562" cy="427037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200" b="1" i="1">
                <a:solidFill>
                  <a:schemeClr val="tx2"/>
                </a:solidFill>
              </a:rPr>
              <a:t>…stay tuned for the Calvin cycle</a:t>
            </a:r>
            <a:endParaRPr lang="en-US" sz="3000" b="1">
              <a:solidFill>
                <a:srgbClr val="0F11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 autoUpdateAnimBg="0"/>
      <p:bldP spid="42803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/>
              <a:t>2007-2008</a:t>
            </a:r>
            <a:endParaRPr lang="en-US" sz="1400" b="0"/>
          </a:p>
        </p:txBody>
      </p:sp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4071938"/>
            <a:ext cx="44608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575" name="AutoShape 7"/>
          <p:cNvSpPr>
            <a:spLocks/>
          </p:cNvSpPr>
          <p:nvPr/>
        </p:nvSpPr>
        <p:spPr bwMode="auto">
          <a:xfrm>
            <a:off x="2144713" y="738188"/>
            <a:ext cx="6924675" cy="2911475"/>
          </a:xfrm>
          <a:prstGeom prst="wedgeEllipseCallout">
            <a:avLst>
              <a:gd name="adj1" fmla="val -41565"/>
              <a:gd name="adj2" fmla="val 69903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3600" b="1">
                <a:solidFill>
                  <a:schemeClr val="tx2"/>
                </a:solidFill>
                <a:ea typeface="Geneva" pitchFamily="48" charset="-128"/>
              </a:rPr>
              <a:t>You can grow if you </a:t>
            </a:r>
            <a:br>
              <a:rPr lang="en-US" sz="3600" b="1">
                <a:solidFill>
                  <a:schemeClr val="tx2"/>
                </a:solidFill>
                <a:ea typeface="Geneva" pitchFamily="48" charset="-128"/>
              </a:rPr>
            </a:br>
            <a:r>
              <a:rPr lang="en-US" sz="3600" b="1">
                <a:solidFill>
                  <a:schemeClr val="tx2"/>
                </a:solidFill>
                <a:ea typeface="Geneva" pitchFamily="48" charset="-128"/>
              </a:rPr>
              <a:t>Ask Questions</a:t>
            </a:r>
            <a:r>
              <a:rPr lang="en-US" sz="3600" b="1" i="1">
                <a:solidFill>
                  <a:schemeClr val="tx2"/>
                </a:solidFill>
                <a:ea typeface="Geneva" pitchFamily="48" charset="-128"/>
              </a:rPr>
              <a:t>!</a:t>
            </a:r>
            <a:endParaRPr lang="en-US" sz="3600" b="1">
              <a:solidFill>
                <a:schemeClr val="tx2"/>
              </a:solidFill>
              <a:ea typeface="Geneva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9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/>
              <a:t>2007-2008</a:t>
            </a:r>
            <a:endParaRPr lang="en-US" sz="1400" b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2566988"/>
            <a:ext cx="7239000" cy="1857375"/>
          </a:xfrm>
        </p:spPr>
        <p:txBody>
          <a:bodyPr anchor="ctr"/>
          <a:lstStyle/>
          <a:p>
            <a:pPr algn="ctr" eaLnBrk="1" hangingPunct="1"/>
            <a:r>
              <a:rPr lang="en-US" smtClean="0"/>
              <a:t>Ghosts of Lectures Past</a:t>
            </a:r>
            <a:br>
              <a:rPr lang="en-US" smtClean="0"/>
            </a:br>
            <a:r>
              <a:rPr lang="en-US" smtClean="0">
                <a:solidFill>
                  <a:srgbClr val="0F116A"/>
                </a:solidFill>
              </a:rPr>
              <a:t>(storage)</a:t>
            </a:r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Stomates 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0"/>
            <a:ext cx="2209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35052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8768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/>
              <a:t>How are they connected?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5963" y="2032000"/>
            <a:ext cx="7772400" cy="1676400"/>
            <a:chOff x="432" y="3168"/>
            <a:chExt cx="4896" cy="1056"/>
          </a:xfrm>
        </p:grpSpPr>
        <p:grpSp>
          <p:nvGrpSpPr>
            <p:cNvPr id="6176" name="Group 4"/>
            <p:cNvGrpSpPr>
              <a:grpSpLocks/>
            </p:cNvGrpSpPr>
            <p:nvPr/>
          </p:nvGrpSpPr>
          <p:grpSpPr bwMode="auto">
            <a:xfrm>
              <a:off x="432" y="3168"/>
              <a:ext cx="4896" cy="548"/>
              <a:chOff x="432" y="1008"/>
              <a:chExt cx="4896" cy="548"/>
            </a:xfrm>
          </p:grpSpPr>
          <p:sp>
            <p:nvSpPr>
              <p:cNvPr id="6189" name="Rectangle 5"/>
              <p:cNvSpPr>
                <a:spLocks noChangeArrowheads="1"/>
              </p:cNvSpPr>
              <p:nvPr/>
            </p:nvSpPr>
            <p:spPr bwMode="auto">
              <a:xfrm>
                <a:off x="432" y="1008"/>
                <a:ext cx="4896" cy="480"/>
              </a:xfrm>
              <a:prstGeom prst="rect">
                <a:avLst/>
              </a:prstGeom>
              <a:solidFill>
                <a:srgbClr val="FFEA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6190" name="Group 6"/>
              <p:cNvGrpSpPr>
                <a:grpSpLocks/>
              </p:cNvGrpSpPr>
              <p:nvPr/>
            </p:nvGrpSpPr>
            <p:grpSpPr bwMode="auto">
              <a:xfrm>
                <a:off x="512" y="1008"/>
                <a:ext cx="4613" cy="548"/>
                <a:chOff x="512" y="3312"/>
                <a:chExt cx="4613" cy="548"/>
              </a:xfrm>
            </p:grpSpPr>
            <p:sp>
              <p:nvSpPr>
                <p:cNvPr id="6191" name="Rectangle 7"/>
                <p:cNvSpPr>
                  <a:spLocks noChangeArrowheads="1"/>
                </p:cNvSpPr>
                <p:nvPr/>
              </p:nvSpPr>
              <p:spPr bwMode="auto">
                <a:xfrm>
                  <a:off x="512" y="3312"/>
                  <a:ext cx="461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chemeClr val="tx2"/>
                      </a:solidFill>
                    </a:rPr>
                    <a:t>glucose 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sz="2600" b="1">
                      <a:solidFill>
                        <a:schemeClr val="tx2"/>
                      </a:solidFill>
                    </a:rPr>
                    <a:t> oxygen </a:t>
                  </a:r>
                  <a:r>
                    <a:rPr lang="en-US" sz="3000" b="1">
                      <a:solidFill>
                        <a:srgbClr val="0F116A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sz="2600" b="1">
                      <a:solidFill>
                        <a:schemeClr val="tx2"/>
                      </a:solidFill>
                    </a:rPr>
                    <a:t> carbon 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sz="2600" b="1">
                      <a:solidFill>
                        <a:schemeClr val="tx2"/>
                      </a:solidFill>
                    </a:rPr>
                    <a:t> water 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sz="2600" b="1">
                      <a:solidFill>
                        <a:schemeClr val="tx2"/>
                      </a:solidFill>
                    </a:rPr>
                    <a:t> energy</a:t>
                  </a:r>
                </a:p>
              </p:txBody>
            </p:sp>
            <p:sp>
              <p:nvSpPr>
                <p:cNvPr id="6192" name="Rectangle 8"/>
                <p:cNvSpPr>
                  <a:spLocks noChangeArrowheads="1"/>
                </p:cNvSpPr>
                <p:nvPr/>
              </p:nvSpPr>
              <p:spPr bwMode="auto">
                <a:xfrm>
                  <a:off x="2611" y="3552"/>
                  <a:ext cx="844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chemeClr val="tx2"/>
                      </a:solidFill>
                    </a:rPr>
                    <a:t>dioxide</a:t>
                  </a:r>
                </a:p>
              </p:txBody>
            </p:sp>
          </p:grpSp>
        </p:grpSp>
        <p:grpSp>
          <p:nvGrpSpPr>
            <p:cNvPr id="6177" name="Group 9"/>
            <p:cNvGrpSpPr>
              <a:grpSpLocks/>
            </p:cNvGrpSpPr>
            <p:nvPr/>
          </p:nvGrpSpPr>
          <p:grpSpPr bwMode="auto">
            <a:xfrm>
              <a:off x="432" y="3648"/>
              <a:ext cx="4896" cy="576"/>
              <a:chOff x="432" y="3408"/>
              <a:chExt cx="4896" cy="576"/>
            </a:xfrm>
          </p:grpSpPr>
          <p:sp>
            <p:nvSpPr>
              <p:cNvPr id="6178" name="Rectangle 1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6179" name="Group 11"/>
              <p:cNvGrpSpPr>
                <a:grpSpLocks/>
              </p:cNvGrpSpPr>
              <p:nvPr/>
            </p:nvGrpSpPr>
            <p:grpSpPr bwMode="auto">
              <a:xfrm>
                <a:off x="528" y="3528"/>
                <a:ext cx="4468" cy="346"/>
                <a:chOff x="528" y="3528"/>
                <a:chExt cx="4468" cy="346"/>
              </a:xfrm>
            </p:grpSpPr>
            <p:sp>
              <p:nvSpPr>
                <p:cNvPr id="6180" name="Rectangle 12"/>
                <p:cNvSpPr>
                  <a:spLocks noChangeArrowheads="1"/>
                </p:cNvSpPr>
                <p:nvPr/>
              </p:nvSpPr>
              <p:spPr bwMode="auto">
                <a:xfrm>
                  <a:off x="528" y="3547"/>
                  <a:ext cx="881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CC0000"/>
                      </a:solidFill>
                    </a:rPr>
                    <a:t>C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6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H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12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6</a:t>
                  </a:r>
                  <a:endParaRPr 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81" name="Rectangle 13"/>
                <p:cNvSpPr>
                  <a:spLocks noChangeArrowheads="1"/>
                </p:cNvSpPr>
                <p:nvPr/>
              </p:nvSpPr>
              <p:spPr bwMode="auto">
                <a:xfrm>
                  <a:off x="1738" y="3547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CC0000"/>
                      </a:solidFill>
                    </a:rPr>
                    <a:t>6O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2</a:t>
                  </a:r>
                  <a:endParaRPr 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82" name="Rectangle 14"/>
                <p:cNvSpPr>
                  <a:spLocks noChangeArrowheads="1"/>
                </p:cNvSpPr>
                <p:nvPr/>
              </p:nvSpPr>
              <p:spPr bwMode="auto">
                <a:xfrm>
                  <a:off x="2750" y="3547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CC0000"/>
                      </a:solidFill>
                    </a:rPr>
                    <a:t>6CO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2</a:t>
                  </a:r>
                  <a:endParaRPr lang="en-US" sz="2600" b="1" baseline="-2500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183" name="Rectangle 15"/>
                <p:cNvSpPr>
                  <a:spLocks noChangeArrowheads="1"/>
                </p:cNvSpPr>
                <p:nvPr/>
              </p:nvSpPr>
              <p:spPr bwMode="auto">
                <a:xfrm>
                  <a:off x="3590" y="3547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CC0000"/>
                      </a:solidFill>
                    </a:rPr>
                    <a:t>6H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2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</a:p>
              </p:txBody>
            </p:sp>
            <p:sp>
              <p:nvSpPr>
                <p:cNvPr id="6184" name="Rectangle 16"/>
                <p:cNvSpPr>
                  <a:spLocks noChangeArrowheads="1"/>
                </p:cNvSpPr>
                <p:nvPr/>
              </p:nvSpPr>
              <p:spPr bwMode="auto">
                <a:xfrm>
                  <a:off x="4464" y="3547"/>
                  <a:ext cx="532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CC0000"/>
                      </a:solidFill>
                    </a:rPr>
                    <a:t>ATP</a:t>
                  </a:r>
                </a:p>
              </p:txBody>
            </p:sp>
            <p:sp>
              <p:nvSpPr>
                <p:cNvPr id="6185" name="Rectangle 17"/>
                <p:cNvSpPr>
                  <a:spLocks noChangeArrowheads="1"/>
                </p:cNvSpPr>
                <p:nvPr/>
              </p:nvSpPr>
              <p:spPr bwMode="auto">
                <a:xfrm>
                  <a:off x="2335" y="3528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3000" b="1">
                      <a:solidFill>
                        <a:srgbClr val="0F116A"/>
                      </a:solidFill>
                      <a:sym typeface="Symbol" panose="05050102010706020507" pitchFamily="18" charset="2"/>
                    </a:rPr>
                    <a:t></a:t>
                  </a:r>
                </a:p>
              </p:txBody>
            </p:sp>
            <p:sp>
              <p:nvSpPr>
                <p:cNvPr id="6186" name="Rectangle 18"/>
                <p:cNvSpPr>
                  <a:spLocks noChangeArrowheads="1"/>
                </p:cNvSpPr>
                <p:nvPr/>
              </p:nvSpPr>
              <p:spPr bwMode="auto">
                <a:xfrm>
                  <a:off x="1395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6187" name="Rectangle 19"/>
                <p:cNvSpPr>
                  <a:spLocks noChangeArrowheads="1"/>
                </p:cNvSpPr>
                <p:nvPr/>
              </p:nvSpPr>
              <p:spPr bwMode="auto">
                <a:xfrm>
                  <a:off x="3360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6188" name="Rectangle 20"/>
                <p:cNvSpPr>
                  <a:spLocks noChangeArrowheads="1"/>
                </p:cNvSpPr>
                <p:nvPr/>
              </p:nvSpPr>
              <p:spPr bwMode="auto">
                <a:xfrm>
                  <a:off x="4163" y="3547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</p:grp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715963" y="1220788"/>
            <a:ext cx="2576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>
                <a:solidFill>
                  <a:srgbClr val="000000"/>
                </a:solidFill>
              </a:rPr>
              <a:t>Heterotrophs</a:t>
            </a:r>
          </a:p>
        </p:txBody>
      </p: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715963" y="4719638"/>
            <a:ext cx="7772400" cy="1676400"/>
            <a:chOff x="451" y="2973"/>
            <a:chExt cx="4896" cy="1056"/>
          </a:xfrm>
        </p:grpSpPr>
        <p:grpSp>
          <p:nvGrpSpPr>
            <p:cNvPr id="6159" name="Group 23"/>
            <p:cNvGrpSpPr>
              <a:grpSpLocks/>
            </p:cNvGrpSpPr>
            <p:nvPr/>
          </p:nvGrpSpPr>
          <p:grpSpPr bwMode="auto">
            <a:xfrm>
              <a:off x="451" y="2973"/>
              <a:ext cx="4896" cy="503"/>
              <a:chOff x="432" y="2976"/>
              <a:chExt cx="4896" cy="503"/>
            </a:xfrm>
          </p:grpSpPr>
          <p:sp>
            <p:nvSpPr>
              <p:cNvPr id="6172" name="Rectangle 24"/>
              <p:cNvSpPr>
                <a:spLocks noChangeArrowheads="1"/>
              </p:cNvSpPr>
              <p:nvPr/>
            </p:nvSpPr>
            <p:spPr bwMode="auto">
              <a:xfrm>
                <a:off x="432" y="2976"/>
                <a:ext cx="4896" cy="48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6173" name="Group 25"/>
              <p:cNvGrpSpPr>
                <a:grpSpLocks/>
              </p:cNvGrpSpPr>
              <p:nvPr/>
            </p:nvGrpSpPr>
            <p:grpSpPr bwMode="auto">
              <a:xfrm>
                <a:off x="480" y="2976"/>
                <a:ext cx="4654" cy="503"/>
                <a:chOff x="480" y="2832"/>
                <a:chExt cx="4654" cy="503"/>
              </a:xfrm>
            </p:grpSpPr>
            <p:sp>
              <p:nvSpPr>
                <p:cNvPr id="6174" name="Rectangle 26"/>
                <p:cNvSpPr>
                  <a:spLocks noChangeArrowheads="1"/>
                </p:cNvSpPr>
                <p:nvPr/>
              </p:nvSpPr>
              <p:spPr bwMode="auto">
                <a:xfrm>
                  <a:off x="1273" y="2832"/>
                  <a:ext cx="3861" cy="346"/>
                </a:xfrm>
                <a:prstGeom prst="rect">
                  <a:avLst/>
                </a:pr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sz="2600" b="1">
                      <a:solidFill>
                        <a:schemeClr val="tx2"/>
                      </a:solidFill>
                    </a:rPr>
                    <a:t> water 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sz="2600" b="1">
                      <a:solidFill>
                        <a:schemeClr val="tx2"/>
                      </a:solidFill>
                    </a:rPr>
                    <a:t> energy </a:t>
                  </a:r>
                  <a:r>
                    <a:rPr lang="en-US" sz="3000" b="1">
                      <a:solidFill>
                        <a:srgbClr val="0F116A"/>
                      </a:solidFill>
                      <a:sym typeface="Symbol" panose="05050102010706020507" pitchFamily="18" charset="2"/>
                    </a:rPr>
                    <a:t></a:t>
                  </a:r>
                  <a:r>
                    <a:rPr lang="en-US" sz="2600" b="1">
                      <a:solidFill>
                        <a:schemeClr val="tx2"/>
                      </a:solidFill>
                    </a:rPr>
                    <a:t> glucose </a:t>
                  </a:r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  <a:r>
                    <a:rPr lang="en-US" sz="2600" b="1">
                      <a:solidFill>
                        <a:schemeClr val="tx2"/>
                      </a:solidFill>
                    </a:rPr>
                    <a:t> oxygen</a:t>
                  </a:r>
                </a:p>
              </p:txBody>
            </p:sp>
            <p:sp>
              <p:nvSpPr>
                <p:cNvPr id="6175" name="Rectangle 27"/>
                <p:cNvSpPr>
                  <a:spLocks noChangeArrowheads="1"/>
                </p:cNvSpPr>
                <p:nvPr/>
              </p:nvSpPr>
              <p:spPr bwMode="auto">
                <a:xfrm>
                  <a:off x="480" y="2877"/>
                  <a:ext cx="844" cy="458"/>
                </a:xfrm>
                <a:prstGeom prst="rect">
                  <a:avLst/>
                </a:prstGeom>
                <a:solidFill>
                  <a:srgbClr val="CCFF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chemeClr val="tx2"/>
                      </a:solidFill>
                    </a:rPr>
                    <a:t>carbon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chemeClr val="tx2"/>
                      </a:solidFill>
                    </a:rPr>
                    <a:t>dioxide</a:t>
                  </a:r>
                </a:p>
              </p:txBody>
            </p:sp>
          </p:grpSp>
        </p:grpSp>
        <p:grpSp>
          <p:nvGrpSpPr>
            <p:cNvPr id="6160" name="Group 28"/>
            <p:cNvGrpSpPr>
              <a:grpSpLocks/>
            </p:cNvGrpSpPr>
            <p:nvPr/>
          </p:nvGrpSpPr>
          <p:grpSpPr bwMode="auto">
            <a:xfrm>
              <a:off x="451" y="3453"/>
              <a:ext cx="4896" cy="576"/>
              <a:chOff x="432" y="3456"/>
              <a:chExt cx="4896" cy="576"/>
            </a:xfrm>
          </p:grpSpPr>
          <p:sp>
            <p:nvSpPr>
              <p:cNvPr id="6161" name="Rectangle 29"/>
              <p:cNvSpPr>
                <a:spLocks noChangeArrowheads="1"/>
              </p:cNvSpPr>
              <p:nvPr/>
            </p:nvSpPr>
            <p:spPr bwMode="auto">
              <a:xfrm>
                <a:off x="432" y="3456"/>
                <a:ext cx="4896" cy="57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grpSp>
            <p:nvGrpSpPr>
              <p:cNvPr id="6162" name="Group 30"/>
              <p:cNvGrpSpPr>
                <a:grpSpLocks/>
              </p:cNvGrpSpPr>
              <p:nvPr/>
            </p:nvGrpSpPr>
            <p:grpSpPr bwMode="auto">
              <a:xfrm>
                <a:off x="628" y="3572"/>
                <a:ext cx="4257" cy="458"/>
                <a:chOff x="628" y="3572"/>
                <a:chExt cx="4257" cy="458"/>
              </a:xfrm>
            </p:grpSpPr>
            <p:sp>
              <p:nvSpPr>
                <p:cNvPr id="6163" name="Rectangle 31"/>
                <p:cNvSpPr>
                  <a:spLocks noChangeArrowheads="1"/>
                </p:cNvSpPr>
                <p:nvPr/>
              </p:nvSpPr>
              <p:spPr bwMode="auto">
                <a:xfrm>
                  <a:off x="628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CC0000"/>
                      </a:solidFill>
                    </a:rPr>
                    <a:t>6CO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6164" name="Rectangle 32"/>
                <p:cNvSpPr>
                  <a:spLocks noChangeArrowheads="1"/>
                </p:cNvSpPr>
                <p:nvPr/>
              </p:nvSpPr>
              <p:spPr bwMode="auto">
                <a:xfrm>
                  <a:off x="1505" y="3595"/>
                  <a:ext cx="61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CC0000"/>
                      </a:solidFill>
                    </a:rPr>
                    <a:t>6H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2</a:t>
                  </a:r>
                  <a:r>
                    <a:rPr lang="en-US" sz="2600" b="1">
                      <a:solidFill>
                        <a:srgbClr val="CC0000"/>
                      </a:solidFill>
                    </a:rPr>
                    <a:t>O</a:t>
                  </a:r>
                  <a:endParaRPr lang="en-US" sz="2600" b="1" baseline="-2500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6165" name="Rectangle 33"/>
                <p:cNvSpPr>
                  <a:spLocks noChangeArrowheads="1"/>
                </p:cNvSpPr>
                <p:nvPr/>
              </p:nvSpPr>
              <p:spPr bwMode="auto">
                <a:xfrm>
                  <a:off x="3312" y="3605"/>
                  <a:ext cx="82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b="1">
                      <a:solidFill>
                        <a:srgbClr val="CC0000"/>
                      </a:solidFill>
                    </a:rPr>
                    <a:t>C</a:t>
                  </a:r>
                  <a:r>
                    <a:rPr lang="en-US" b="1" baseline="-25000">
                      <a:solidFill>
                        <a:srgbClr val="CC0000"/>
                      </a:solidFill>
                    </a:rPr>
                    <a:t>6</a:t>
                  </a:r>
                  <a:r>
                    <a:rPr lang="en-US" b="1">
                      <a:solidFill>
                        <a:srgbClr val="CC0000"/>
                      </a:solidFill>
                    </a:rPr>
                    <a:t>H</a:t>
                  </a:r>
                  <a:r>
                    <a:rPr lang="en-US" b="1" baseline="-25000">
                      <a:solidFill>
                        <a:srgbClr val="CC0000"/>
                      </a:solidFill>
                    </a:rPr>
                    <a:t>12</a:t>
                  </a:r>
                  <a:r>
                    <a:rPr lang="en-US" b="1">
                      <a:solidFill>
                        <a:srgbClr val="CC0000"/>
                      </a:solidFill>
                    </a:rPr>
                    <a:t>O</a:t>
                  </a:r>
                  <a:r>
                    <a:rPr lang="en-US" b="1" baseline="-25000">
                      <a:solidFill>
                        <a:srgbClr val="CC0000"/>
                      </a:solidFill>
                    </a:rPr>
                    <a:t>6</a:t>
                  </a:r>
                </a:p>
              </p:txBody>
            </p:sp>
            <p:sp>
              <p:nvSpPr>
                <p:cNvPr id="6166" name="Rectangle 34"/>
                <p:cNvSpPr>
                  <a:spLocks noChangeArrowheads="1"/>
                </p:cNvSpPr>
                <p:nvPr/>
              </p:nvSpPr>
              <p:spPr bwMode="auto">
                <a:xfrm>
                  <a:off x="4416" y="3595"/>
                  <a:ext cx="469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CC0000"/>
                      </a:solidFill>
                    </a:rPr>
                    <a:t>6O</a:t>
                  </a:r>
                  <a:r>
                    <a:rPr lang="en-US" sz="2600" b="1" baseline="-250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6167" name="Rectangle 35"/>
                <p:cNvSpPr>
                  <a:spLocks noChangeArrowheads="1"/>
                </p:cNvSpPr>
                <p:nvPr/>
              </p:nvSpPr>
              <p:spPr bwMode="auto">
                <a:xfrm>
                  <a:off x="2208" y="3572"/>
                  <a:ext cx="798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CC0000"/>
                      </a:solidFill>
                    </a:rPr>
                    <a:t>light</a:t>
                  </a:r>
                </a:p>
                <a:p>
                  <a:pPr>
                    <a:lnSpc>
                      <a:spcPct val="80000"/>
                    </a:lnSpc>
                  </a:pPr>
                  <a:r>
                    <a:rPr lang="en-US" sz="2600" b="1">
                      <a:solidFill>
                        <a:srgbClr val="CC0000"/>
                      </a:solidFill>
                    </a:rPr>
                    <a:t>energy</a:t>
                  </a:r>
                </a:p>
              </p:txBody>
            </p:sp>
            <p:sp>
              <p:nvSpPr>
                <p:cNvPr id="6168" name="Rectangle 36"/>
                <p:cNvSpPr>
                  <a:spLocks noChangeArrowheads="1"/>
                </p:cNvSpPr>
                <p:nvPr/>
              </p:nvSpPr>
              <p:spPr bwMode="auto">
                <a:xfrm>
                  <a:off x="2976" y="3576"/>
                  <a:ext cx="353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3000" b="1">
                      <a:solidFill>
                        <a:srgbClr val="0F116A"/>
                      </a:solidFill>
                      <a:sym typeface="Symbol" panose="05050102010706020507" pitchFamily="18" charset="2"/>
                    </a:rPr>
                    <a:t></a:t>
                  </a:r>
                </a:p>
              </p:txBody>
            </p:sp>
            <p:sp>
              <p:nvSpPr>
                <p:cNvPr id="6169" name="Rectangle 37"/>
                <p:cNvSpPr>
                  <a:spLocks noChangeArrowheads="1"/>
                </p:cNvSpPr>
                <p:nvPr/>
              </p:nvSpPr>
              <p:spPr bwMode="auto">
                <a:xfrm>
                  <a:off x="1265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6170" name="Rectangle 38"/>
                <p:cNvSpPr>
                  <a:spLocks noChangeArrowheads="1"/>
                </p:cNvSpPr>
                <p:nvPr/>
              </p:nvSpPr>
              <p:spPr bwMode="auto">
                <a:xfrm>
                  <a:off x="4128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  <p:sp>
              <p:nvSpPr>
                <p:cNvPr id="6171" name="Rectangle 39"/>
                <p:cNvSpPr>
                  <a:spLocks noChangeArrowheads="1"/>
                </p:cNvSpPr>
                <p:nvPr/>
              </p:nvSpPr>
              <p:spPr bwMode="auto">
                <a:xfrm>
                  <a:off x="2081" y="3595"/>
                  <a:ext cx="237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sz="2600" b="1">
                      <a:solidFill>
                        <a:srgbClr val="0F116A"/>
                      </a:solidFill>
                    </a:rPr>
                    <a:t>+</a:t>
                  </a:r>
                </a:p>
              </p:txBody>
            </p:sp>
          </p:grpSp>
        </p:grpSp>
      </p:grpSp>
      <p:sp>
        <p:nvSpPr>
          <p:cNvPr id="6150" name="Rectangle 40"/>
          <p:cNvSpPr>
            <a:spLocks noChangeArrowheads="1"/>
          </p:cNvSpPr>
          <p:nvPr/>
        </p:nvSpPr>
        <p:spPr bwMode="auto">
          <a:xfrm>
            <a:off x="715963" y="3881438"/>
            <a:ext cx="2236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>
                <a:solidFill>
                  <a:srgbClr val="0C8F0F"/>
                </a:solidFill>
              </a:rPr>
              <a:t>Autotrophs</a:t>
            </a:r>
            <a:endParaRPr lang="en-US" sz="3000" b="1">
              <a:solidFill>
                <a:srgbClr val="000000"/>
              </a:solidFill>
            </a:endParaRPr>
          </a:p>
        </p:txBody>
      </p:sp>
      <p:sp>
        <p:nvSpPr>
          <p:cNvPr id="377897" name="Rectangle 41"/>
          <p:cNvSpPr>
            <a:spLocks noChangeArrowheads="1"/>
          </p:cNvSpPr>
          <p:nvPr/>
        </p:nvSpPr>
        <p:spPr bwMode="auto">
          <a:xfrm>
            <a:off x="715963" y="4262438"/>
            <a:ext cx="6677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0C8F0F"/>
                </a:solidFill>
              </a:rPr>
              <a:t>making energy &amp; organic molecules from light energy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377898" name="Rectangle 42"/>
          <p:cNvSpPr>
            <a:spLocks noChangeArrowheads="1"/>
          </p:cNvSpPr>
          <p:nvPr/>
        </p:nvSpPr>
        <p:spPr bwMode="auto">
          <a:xfrm>
            <a:off x="715963" y="1677988"/>
            <a:ext cx="7818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000000"/>
                </a:solidFill>
              </a:rPr>
              <a:t>making energy &amp; organic molecules from ingesting organic molecules</a:t>
            </a:r>
            <a:endParaRPr lang="en-US" sz="1800" b="1">
              <a:solidFill>
                <a:srgbClr val="0F116A"/>
              </a:solidFill>
            </a:endParaRPr>
          </a:p>
        </p:txBody>
      </p:sp>
      <p:pic>
        <p:nvPicPr>
          <p:cNvPr id="377899" name="Picture 43" descr="pengui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900" name="AutoShape 44"/>
          <p:cNvSpPr>
            <a:spLocks noChangeArrowheads="1"/>
          </p:cNvSpPr>
          <p:nvPr/>
        </p:nvSpPr>
        <p:spPr bwMode="auto">
          <a:xfrm>
            <a:off x="7702550" y="3933825"/>
            <a:ext cx="1441450" cy="857250"/>
          </a:xfrm>
          <a:prstGeom prst="wedgeEllipseCallout">
            <a:avLst>
              <a:gd name="adj1" fmla="val -17292"/>
              <a:gd name="adj2" fmla="val 15518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Where</a:t>
            </a:r>
            <a:r>
              <a:rPr lang="en-US" sz="1800" b="1">
                <a:solidFill>
                  <a:srgbClr val="0F116A"/>
                </a:solidFill>
                <a:ea typeface="ＭＳ Ｐゴシック" panose="020B0600070205080204" pitchFamily="34" charset="-128"/>
              </a:rPr>
              <a:t>’</a:t>
            </a:r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s </a:t>
            </a:r>
            <a:b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the ATP?</a:t>
            </a:r>
            <a:endParaRPr lang="en-US" sz="1600" b="1">
              <a:solidFill>
                <a:srgbClr val="0F116A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377923" name="Freeform 67"/>
          <p:cNvSpPr>
            <a:spLocks/>
          </p:cNvSpPr>
          <p:nvPr/>
        </p:nvSpPr>
        <p:spPr bwMode="auto">
          <a:xfrm>
            <a:off x="1468438" y="3433763"/>
            <a:ext cx="3505200" cy="457200"/>
          </a:xfrm>
          <a:custGeom>
            <a:avLst/>
            <a:gdLst>
              <a:gd name="T0" fmla="*/ 0 w 2208"/>
              <a:gd name="T1" fmla="*/ 67 h 384"/>
              <a:gd name="T2" fmla="*/ 1087 w 2208"/>
              <a:gd name="T3" fmla="*/ 373 h 384"/>
              <a:gd name="T4" fmla="*/ 2208 w 2208"/>
              <a:gd name="T5" fmla="*/ 0 h 384"/>
              <a:gd name="T6" fmla="*/ 0 60000 65536"/>
              <a:gd name="T7" fmla="*/ 0 60000 65536"/>
              <a:gd name="T8" fmla="*/ 0 60000 65536"/>
              <a:gd name="T9" fmla="*/ 0 w 2208"/>
              <a:gd name="T10" fmla="*/ 0 h 384"/>
              <a:gd name="T11" fmla="*/ 2208 w 220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384">
                <a:moveTo>
                  <a:pt x="0" y="67"/>
                </a:moveTo>
                <a:cubicBezTo>
                  <a:pt x="359" y="225"/>
                  <a:pt x="719" y="384"/>
                  <a:pt x="1087" y="373"/>
                </a:cubicBezTo>
                <a:cubicBezTo>
                  <a:pt x="1455" y="362"/>
                  <a:pt x="1831" y="181"/>
                  <a:pt x="2208" y="0"/>
                </a:cubicBezTo>
              </a:path>
            </a:pathLst>
          </a:custGeom>
          <a:noFill/>
          <a:ln w="76200" cap="flat" cmpd="sng">
            <a:solidFill>
              <a:srgbClr val="660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921" name="AutoShape 65"/>
          <p:cNvSpPr>
            <a:spLocks noChangeArrowheads="1"/>
          </p:cNvSpPr>
          <p:nvPr/>
        </p:nvSpPr>
        <p:spPr bwMode="auto">
          <a:xfrm>
            <a:off x="1782763" y="3584575"/>
            <a:ext cx="2690812" cy="34925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" tIns="0" rIns="18288" bIns="914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660000"/>
                </a:solidFill>
              </a:rPr>
              <a:t>oxidation = exergonic</a:t>
            </a:r>
          </a:p>
        </p:txBody>
      </p:sp>
      <p:sp>
        <p:nvSpPr>
          <p:cNvPr id="377925" name="Freeform 69"/>
          <p:cNvSpPr>
            <a:spLocks/>
          </p:cNvSpPr>
          <p:nvPr/>
        </p:nvSpPr>
        <p:spPr bwMode="auto">
          <a:xfrm>
            <a:off x="1439863" y="6154738"/>
            <a:ext cx="4410075" cy="457200"/>
          </a:xfrm>
          <a:custGeom>
            <a:avLst/>
            <a:gdLst>
              <a:gd name="T0" fmla="*/ 0 w 2208"/>
              <a:gd name="T1" fmla="*/ 67 h 384"/>
              <a:gd name="T2" fmla="*/ 1087 w 2208"/>
              <a:gd name="T3" fmla="*/ 373 h 384"/>
              <a:gd name="T4" fmla="*/ 2208 w 2208"/>
              <a:gd name="T5" fmla="*/ 0 h 384"/>
              <a:gd name="T6" fmla="*/ 0 60000 65536"/>
              <a:gd name="T7" fmla="*/ 0 60000 65536"/>
              <a:gd name="T8" fmla="*/ 0 60000 65536"/>
              <a:gd name="T9" fmla="*/ 0 w 2208"/>
              <a:gd name="T10" fmla="*/ 0 h 384"/>
              <a:gd name="T11" fmla="*/ 2208 w 220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8" h="384">
                <a:moveTo>
                  <a:pt x="0" y="67"/>
                </a:moveTo>
                <a:cubicBezTo>
                  <a:pt x="359" y="225"/>
                  <a:pt x="719" y="384"/>
                  <a:pt x="1087" y="373"/>
                </a:cubicBezTo>
                <a:cubicBezTo>
                  <a:pt x="1455" y="362"/>
                  <a:pt x="1831" y="181"/>
                  <a:pt x="2208" y="0"/>
                </a:cubicBezTo>
              </a:path>
            </a:pathLst>
          </a:custGeom>
          <a:noFill/>
          <a:ln w="76200" cap="flat" cmpd="sng">
            <a:solidFill>
              <a:srgbClr val="008000"/>
            </a:solidFill>
            <a:prstDash val="solid"/>
            <a:round/>
            <a:headEnd type="none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922" name="AutoShape 66"/>
          <p:cNvSpPr>
            <a:spLocks noChangeArrowheads="1"/>
          </p:cNvSpPr>
          <p:nvPr/>
        </p:nvSpPr>
        <p:spPr bwMode="auto">
          <a:xfrm>
            <a:off x="2051050" y="6326188"/>
            <a:ext cx="2889250" cy="34925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8288" tIns="0" rIns="18288" bIns="9144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>
                <a:solidFill>
                  <a:srgbClr val="660000"/>
                </a:solidFill>
              </a:rPr>
              <a:t>reduction = endergonic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7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79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7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7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7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97" grpId="0" build="p" autoUpdateAnimBg="0"/>
      <p:bldP spid="377898" grpId="0" build="p" autoUpdateAnimBg="0"/>
      <p:bldP spid="377900" grpId="0" animBg="1" autoUpdateAnimBg="0"/>
      <p:bldP spid="377923" grpId="0" animBg="1"/>
      <p:bldP spid="377921" grpId="0" animBg="1" autoUpdateAnimBg="0"/>
      <p:bldP spid="377925" grpId="0" animBg="1"/>
      <p:bldP spid="37792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497763" y="4684713"/>
            <a:ext cx="1017587" cy="1417637"/>
            <a:chOff x="4628" y="3106"/>
            <a:chExt cx="641" cy="893"/>
          </a:xfrm>
        </p:grpSpPr>
        <p:pic>
          <p:nvPicPr>
            <p:cNvPr id="7187" name="Picture 18" descr="drop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8" r="14328"/>
            <a:stretch>
              <a:fillRect/>
            </a:stretch>
          </p:blipFill>
          <p:spPr bwMode="auto">
            <a:xfrm>
              <a:off x="4628" y="3106"/>
              <a:ext cx="641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Rectangle 19"/>
            <p:cNvSpPr>
              <a:spLocks noChangeArrowheads="1"/>
            </p:cNvSpPr>
            <p:nvPr/>
          </p:nvSpPr>
          <p:spPr bwMode="auto">
            <a:xfrm>
              <a:off x="4826" y="3302"/>
              <a:ext cx="24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200" b="1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4921" y="3542"/>
              <a:ext cx="23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200" b="1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7190" name="Rectangle 22"/>
            <p:cNvSpPr>
              <a:spLocks noChangeArrowheads="1"/>
            </p:cNvSpPr>
            <p:nvPr/>
          </p:nvSpPr>
          <p:spPr bwMode="auto">
            <a:xfrm>
              <a:off x="4721" y="3507"/>
              <a:ext cx="24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200" b="1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7191" name="Rectangle 23"/>
            <p:cNvSpPr>
              <a:spLocks noChangeArrowheads="1"/>
            </p:cNvSpPr>
            <p:nvPr/>
          </p:nvSpPr>
          <p:spPr bwMode="auto">
            <a:xfrm>
              <a:off x="4803" y="3617"/>
              <a:ext cx="29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200" b="1">
                  <a:solidFill>
                    <a:srgbClr val="000000"/>
                  </a:solidFill>
                </a:rPr>
                <a:t>…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326438" y="3895725"/>
            <a:ext cx="817562" cy="1417638"/>
            <a:chOff x="1575" y="1882"/>
            <a:chExt cx="515" cy="893"/>
          </a:xfrm>
        </p:grpSpPr>
        <p:pic>
          <p:nvPicPr>
            <p:cNvPr id="7185" name="Picture 15" descr="drop0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2" r="21492"/>
            <a:stretch>
              <a:fillRect/>
            </a:stretch>
          </p:blipFill>
          <p:spPr bwMode="auto">
            <a:xfrm>
              <a:off x="1577" y="1882"/>
              <a:ext cx="513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6" name="Rectangle 16"/>
            <p:cNvSpPr>
              <a:spLocks noChangeArrowheads="1"/>
            </p:cNvSpPr>
            <p:nvPr/>
          </p:nvSpPr>
          <p:spPr bwMode="auto">
            <a:xfrm>
              <a:off x="1575" y="2264"/>
              <a:ext cx="50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600" b="1">
                  <a:solidFill>
                    <a:srgbClr val="000000"/>
                  </a:solidFill>
                </a:rPr>
                <a:t>H</a:t>
              </a:r>
              <a:r>
                <a:rPr lang="en-US" sz="2600" b="1" baseline="-25000">
                  <a:solidFill>
                    <a:srgbClr val="000000"/>
                  </a:solidFill>
                </a:rPr>
                <a:t>2</a:t>
              </a:r>
              <a:r>
                <a:rPr lang="en-US" sz="2600" b="1">
                  <a:solidFill>
                    <a:srgbClr val="000000"/>
                  </a:solidFill>
                </a:rPr>
                <a:t>O</a:t>
              </a:r>
            </a:p>
          </p:txBody>
        </p:sp>
      </p:grpSp>
      <p:sp>
        <p:nvSpPr>
          <p:cNvPr id="381954" name="AutoShape 2"/>
          <p:cNvSpPr>
            <a:spLocks noChangeArrowheads="1"/>
          </p:cNvSpPr>
          <p:nvPr/>
        </p:nvSpPr>
        <p:spPr bwMode="auto">
          <a:xfrm>
            <a:off x="2514600" y="1600200"/>
            <a:ext cx="1447800" cy="1012825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it mean to be a </a:t>
            </a:r>
            <a:r>
              <a:rPr lang="en-US" smtClean="0">
                <a:solidFill>
                  <a:srgbClr val="0C8F0F"/>
                </a:solidFill>
              </a:rPr>
              <a:t>plant</a:t>
            </a:r>
            <a:endParaRPr lang="en-US" smtClean="0"/>
          </a:p>
        </p:txBody>
      </p:sp>
      <p:sp>
        <p:nvSpPr>
          <p:cNvPr id="3819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5495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Need to…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collect </a:t>
            </a:r>
            <a:r>
              <a:rPr lang="en-US" smtClean="0">
                <a:solidFill>
                  <a:srgbClr val="CC0000"/>
                </a:solidFill>
              </a:rPr>
              <a:t>light</a:t>
            </a:r>
            <a:r>
              <a:rPr lang="en-US" smtClean="0"/>
              <a:t> energy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transform it into chemical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store </a:t>
            </a:r>
            <a:r>
              <a:rPr lang="en-US" smtClean="0">
                <a:solidFill>
                  <a:srgbClr val="CC0000"/>
                </a:solidFill>
              </a:rPr>
              <a:t>light</a:t>
            </a:r>
            <a:r>
              <a:rPr lang="en-US" smtClean="0"/>
              <a:t> energy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in a stable form to be moved around </a:t>
            </a:r>
            <a:br>
              <a:rPr lang="en-US" smtClean="0"/>
            </a:br>
            <a:r>
              <a:rPr lang="en-US" smtClean="0"/>
              <a:t>the plant or stored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need to get </a:t>
            </a:r>
            <a:r>
              <a:rPr lang="en-US" u="sng" smtClean="0">
                <a:solidFill>
                  <a:srgbClr val="CC0000"/>
                </a:solidFill>
              </a:rPr>
              <a:t>building block atoms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from the environment 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C,H,O,N,P,K,S,Mg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produce all </a:t>
            </a:r>
            <a:r>
              <a:rPr lang="en-US" u="sng" smtClean="0">
                <a:solidFill>
                  <a:srgbClr val="CC0000"/>
                </a:solidFill>
              </a:rPr>
              <a:t>organic molecules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needed for growth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smtClean="0"/>
              <a:t>carbohydrates, proteins, lipids, nucleic acids</a:t>
            </a:r>
          </a:p>
        </p:txBody>
      </p:sp>
      <p:sp>
        <p:nvSpPr>
          <p:cNvPr id="381957" name="AutoShape 5"/>
          <p:cNvSpPr>
            <a:spLocks noChangeArrowheads="1"/>
          </p:cNvSpPr>
          <p:nvPr/>
        </p:nvSpPr>
        <p:spPr bwMode="auto">
          <a:xfrm>
            <a:off x="6669088" y="1397000"/>
            <a:ext cx="1817687" cy="1190625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FFEA18"/>
                </a:solidFill>
              </a:rPr>
              <a:t>ATP</a:t>
            </a:r>
            <a:endParaRPr lang="en-US" sz="4400" b="1">
              <a:solidFill>
                <a:schemeClr val="tx2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53988" y="3181350"/>
            <a:ext cx="1431925" cy="763588"/>
            <a:chOff x="3648" y="2159"/>
            <a:chExt cx="902" cy="481"/>
          </a:xfrm>
        </p:grpSpPr>
        <p:sp>
          <p:nvSpPr>
            <p:cNvPr id="7183" name="AutoShape 7"/>
            <p:cNvSpPr>
              <a:spLocks noChangeArrowheads="1"/>
            </p:cNvSpPr>
            <p:nvPr/>
          </p:nvSpPr>
          <p:spPr bwMode="auto">
            <a:xfrm>
              <a:off x="3819" y="2159"/>
              <a:ext cx="556" cy="481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7184" name="Rectangle 8"/>
            <p:cNvSpPr>
              <a:spLocks noChangeArrowheads="1"/>
            </p:cNvSpPr>
            <p:nvPr/>
          </p:nvSpPr>
          <p:spPr bwMode="auto">
            <a:xfrm>
              <a:off x="3648" y="2246"/>
              <a:ext cx="90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600" b="1">
                  <a:solidFill>
                    <a:srgbClr val="000000"/>
                  </a:solidFill>
                </a:rPr>
                <a:t>glucose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086600" y="3952875"/>
            <a:ext cx="1281113" cy="1158875"/>
            <a:chOff x="4196" y="2762"/>
            <a:chExt cx="807" cy="730"/>
          </a:xfrm>
        </p:grpSpPr>
        <p:grpSp>
          <p:nvGrpSpPr>
            <p:cNvPr id="7178" name="Group 9"/>
            <p:cNvGrpSpPr>
              <a:grpSpLocks/>
            </p:cNvGrpSpPr>
            <p:nvPr/>
          </p:nvGrpSpPr>
          <p:grpSpPr bwMode="auto">
            <a:xfrm>
              <a:off x="4196" y="2762"/>
              <a:ext cx="807" cy="730"/>
              <a:chOff x="3696" y="2112"/>
              <a:chExt cx="1008" cy="912"/>
            </a:xfrm>
          </p:grpSpPr>
          <p:sp>
            <p:nvSpPr>
              <p:cNvPr id="7180" name="AutoShape 10"/>
              <p:cNvSpPr>
                <a:spLocks noChangeArrowheads="1"/>
              </p:cNvSpPr>
              <p:nvPr/>
            </p:nvSpPr>
            <p:spPr bwMode="auto">
              <a:xfrm>
                <a:off x="3744" y="2112"/>
                <a:ext cx="960" cy="672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7181" name="Oval 11"/>
              <p:cNvSpPr>
                <a:spLocks noChangeArrowheads="1"/>
              </p:cNvSpPr>
              <p:nvPr/>
            </p:nvSpPr>
            <p:spPr bwMode="auto">
              <a:xfrm>
                <a:off x="3696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7182" name="Oval 12"/>
              <p:cNvSpPr>
                <a:spLocks noChangeArrowheads="1"/>
              </p:cNvSpPr>
              <p:nvPr/>
            </p:nvSpPr>
            <p:spPr bwMode="auto">
              <a:xfrm>
                <a:off x="3783" y="2736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179" name="Text Box 13"/>
            <p:cNvSpPr txBox="1">
              <a:spLocks noChangeArrowheads="1"/>
            </p:cNvSpPr>
            <p:nvPr/>
          </p:nvSpPr>
          <p:spPr bwMode="auto">
            <a:xfrm>
              <a:off x="4348" y="2867"/>
              <a:ext cx="5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>
                  <a:solidFill>
                    <a:srgbClr val="000000"/>
                  </a:solidFill>
                </a:rPr>
                <a:t>CO</a:t>
              </a:r>
              <a:r>
                <a:rPr lang="en-US" sz="2800" b="1" baseline="-25000">
                  <a:solidFill>
                    <a:srgbClr val="000000"/>
                  </a:solidFill>
                </a:rPr>
                <a:t>2</a:t>
              </a:r>
              <a:endParaRPr lang="en-US" sz="2800" b="1">
                <a:solidFill>
                  <a:srgbClr val="0F116A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19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19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19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19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19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 animBg="1"/>
      <p:bldP spid="381956" grpId="0" build="p" autoUpdateAnimBg="0"/>
      <p:bldP spid="3819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3871"/>
          <a:stretch>
            <a:fillRect/>
          </a:stretch>
        </p:blipFill>
        <p:spPr bwMode="auto">
          <a:xfrm>
            <a:off x="4951413" y="457200"/>
            <a:ext cx="4192587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structure </a:t>
            </a:r>
          </a:p>
        </p:txBody>
      </p:sp>
      <p:sp>
        <p:nvSpPr>
          <p:cNvPr id="3860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5257800" cy="5029200"/>
          </a:xfrm>
        </p:spPr>
        <p:txBody>
          <a:bodyPr/>
          <a:lstStyle/>
          <a:p>
            <a:pPr eaLnBrk="1" hangingPunct="1"/>
            <a:r>
              <a:rPr lang="en-US" smtClean="0"/>
              <a:t>Obtaining raw materials</a:t>
            </a:r>
          </a:p>
          <a:p>
            <a:pPr lvl="1" eaLnBrk="1" hangingPunct="1"/>
            <a:r>
              <a:rPr lang="en-US" u="sng" smtClean="0"/>
              <a:t>sunlight</a:t>
            </a:r>
            <a:endParaRPr lang="en-US" smtClean="0"/>
          </a:p>
          <a:p>
            <a:pPr lvl="2" eaLnBrk="1" hangingPunct="1"/>
            <a:r>
              <a:rPr lang="en-US" u="sng" smtClean="0">
                <a:solidFill>
                  <a:srgbClr val="006800"/>
                </a:solidFill>
              </a:rPr>
              <a:t>leaves</a:t>
            </a:r>
            <a:r>
              <a:rPr lang="en-US" smtClean="0"/>
              <a:t> = solar collectors</a:t>
            </a:r>
          </a:p>
          <a:p>
            <a:pPr lvl="1" eaLnBrk="1" hangingPunct="1"/>
            <a:r>
              <a:rPr lang="en-US" u="sng" smtClean="0"/>
              <a:t>CO</a:t>
            </a:r>
            <a:r>
              <a:rPr lang="en-US" baseline="-25000" smtClean="0"/>
              <a:t>2</a:t>
            </a:r>
            <a:endParaRPr lang="en-US" smtClean="0"/>
          </a:p>
          <a:p>
            <a:pPr lvl="2" eaLnBrk="1" hangingPunct="1"/>
            <a:r>
              <a:rPr lang="en-US" u="sng" smtClean="0">
                <a:solidFill>
                  <a:srgbClr val="CC0000"/>
                </a:solidFill>
              </a:rPr>
              <a:t>stomates</a:t>
            </a:r>
            <a:r>
              <a:rPr lang="en-US" smtClean="0"/>
              <a:t> = gas exchange</a:t>
            </a:r>
          </a:p>
          <a:p>
            <a:pPr lvl="1" eaLnBrk="1" hangingPunct="1"/>
            <a:r>
              <a:rPr lang="en-US" u="sng" smtClean="0"/>
              <a:t>H</a:t>
            </a:r>
            <a:r>
              <a:rPr lang="en-US" baseline="-25000" smtClean="0"/>
              <a:t>2</a:t>
            </a:r>
            <a:r>
              <a:rPr lang="en-US" u="sng" smtClean="0"/>
              <a:t>O</a:t>
            </a:r>
            <a:endParaRPr lang="en-US" smtClean="0"/>
          </a:p>
          <a:p>
            <a:pPr lvl="2" eaLnBrk="1" hangingPunct="1"/>
            <a:r>
              <a:rPr lang="en-US" smtClean="0"/>
              <a:t>uptake from </a:t>
            </a:r>
            <a:r>
              <a:rPr lang="en-US" u="sng" smtClean="0">
                <a:solidFill>
                  <a:srgbClr val="CC0000"/>
                </a:solidFill>
              </a:rPr>
              <a:t>roots</a:t>
            </a:r>
            <a:endParaRPr lang="en-US" smtClean="0"/>
          </a:p>
          <a:p>
            <a:pPr lvl="1" eaLnBrk="1" hangingPunct="1"/>
            <a:r>
              <a:rPr lang="en-US" u="sng" smtClean="0"/>
              <a:t>nutrients</a:t>
            </a:r>
            <a:endParaRPr lang="en-US" smtClean="0"/>
          </a:p>
          <a:p>
            <a:pPr lvl="2" eaLnBrk="1" hangingPunct="1"/>
            <a:r>
              <a:rPr lang="en-US" smtClean="0"/>
              <a:t>N, P, K, S, Mg, Fe… </a:t>
            </a:r>
          </a:p>
          <a:p>
            <a:pPr lvl="2" eaLnBrk="1" hangingPunct="1"/>
            <a:r>
              <a:rPr lang="en-US" smtClean="0"/>
              <a:t>uptake from </a:t>
            </a:r>
            <a:r>
              <a:rPr lang="en-US" u="sng" smtClean="0">
                <a:solidFill>
                  <a:srgbClr val="CC0000"/>
                </a:solidFill>
              </a:rPr>
              <a:t>roots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6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6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6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6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6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6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6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6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3"/>
          <a:stretch>
            <a:fillRect/>
          </a:stretch>
        </p:blipFill>
        <p:spPr bwMode="auto">
          <a:xfrm>
            <a:off x="4267200" y="3748088"/>
            <a:ext cx="47752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3" r="6172" b="7059"/>
          <a:stretch>
            <a:fillRect/>
          </a:stretch>
        </p:blipFill>
        <p:spPr bwMode="auto">
          <a:xfrm>
            <a:off x="4267200" y="409575"/>
            <a:ext cx="4800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87775"/>
            <a:ext cx="3556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"/>
          <a:stretch>
            <a:fillRect/>
          </a:stretch>
        </p:blipFill>
        <p:spPr bwMode="auto">
          <a:xfrm>
            <a:off x="152400" y="381000"/>
            <a:ext cx="426243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466850" y="3938588"/>
            <a:ext cx="1644650" cy="457200"/>
          </a:xfrm>
          <a:prstGeom prst="rect">
            <a:avLst/>
          </a:prstGeom>
          <a:solidFill>
            <a:srgbClr val="0068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>
                <a:solidFill>
                  <a:schemeClr val="bg1"/>
                </a:solidFill>
              </a:rPr>
              <a:t>stomate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533400" y="5867400"/>
            <a:ext cx="3556000" cy="914400"/>
          </a:xfrm>
          <a:prstGeom prst="rect">
            <a:avLst/>
          </a:prstGeom>
          <a:solidFill>
            <a:srgbClr val="006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chemeClr val="bg1"/>
                </a:solidFill>
              </a:rPr>
              <a:t>transpiration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3000" b="1">
                <a:solidFill>
                  <a:schemeClr val="bg1"/>
                </a:solidFill>
              </a:rPr>
              <a:t>gas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10_03Chloroplast_CN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219200"/>
            <a:ext cx="33655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Chloroplasts</a:t>
            </a:r>
          </a:p>
        </p:txBody>
      </p:sp>
      <p:sp>
        <p:nvSpPr>
          <p:cNvPr id="461835" name="Rectangle 11"/>
          <p:cNvSpPr>
            <a:spLocks noChangeArrowheads="1"/>
          </p:cNvSpPr>
          <p:nvPr/>
        </p:nvSpPr>
        <p:spPr bwMode="auto">
          <a:xfrm>
            <a:off x="1044575" y="3165475"/>
            <a:ext cx="2298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076309"/>
                </a:solidFill>
              </a:rPr>
              <a:t>chloroplasts</a:t>
            </a:r>
            <a:br>
              <a:rPr lang="en-US" sz="2800" b="1">
                <a:solidFill>
                  <a:srgbClr val="076309"/>
                </a:solidFill>
              </a:rPr>
            </a:br>
            <a:r>
              <a:rPr lang="en-US" sz="2800" b="1">
                <a:solidFill>
                  <a:srgbClr val="076309"/>
                </a:solidFill>
              </a:rPr>
              <a:t>in plant cell</a:t>
            </a:r>
            <a:endParaRPr lang="en-US" sz="3000" b="1">
              <a:solidFill>
                <a:srgbClr val="076309"/>
              </a:solidFill>
            </a:endParaRPr>
          </a:p>
        </p:txBody>
      </p:sp>
      <p:sp>
        <p:nvSpPr>
          <p:cNvPr id="461836" name="Rectangle 12"/>
          <p:cNvSpPr>
            <a:spLocks noChangeArrowheads="1"/>
          </p:cNvSpPr>
          <p:nvPr/>
        </p:nvSpPr>
        <p:spPr bwMode="auto">
          <a:xfrm>
            <a:off x="3225800" y="1190625"/>
            <a:ext cx="2312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600" b="1">
                <a:solidFill>
                  <a:srgbClr val="076309"/>
                </a:solidFill>
              </a:rPr>
              <a:t>cross section</a:t>
            </a:r>
            <a:br>
              <a:rPr lang="en-US" sz="2600" b="1">
                <a:solidFill>
                  <a:srgbClr val="076309"/>
                </a:solidFill>
              </a:rPr>
            </a:br>
            <a:r>
              <a:rPr lang="en-US" sz="2600" b="1">
                <a:solidFill>
                  <a:srgbClr val="076309"/>
                </a:solidFill>
              </a:rPr>
              <a:t>of leaf</a:t>
            </a:r>
          </a:p>
        </p:txBody>
      </p:sp>
      <p:sp>
        <p:nvSpPr>
          <p:cNvPr id="461837" name="Rectangle 13"/>
          <p:cNvSpPr>
            <a:spLocks noChangeArrowheads="1"/>
          </p:cNvSpPr>
          <p:nvPr/>
        </p:nvSpPr>
        <p:spPr bwMode="auto">
          <a:xfrm>
            <a:off x="-63500" y="1350963"/>
            <a:ext cx="1349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>
                <a:solidFill>
                  <a:srgbClr val="076309"/>
                </a:solidFill>
              </a:rPr>
              <a:t>leaves</a:t>
            </a:r>
          </a:p>
        </p:txBody>
      </p:sp>
      <p:sp>
        <p:nvSpPr>
          <p:cNvPr id="461838" name="Rectangle 14"/>
          <p:cNvSpPr>
            <a:spLocks noChangeArrowheads="1"/>
          </p:cNvSpPr>
          <p:nvPr/>
        </p:nvSpPr>
        <p:spPr bwMode="auto">
          <a:xfrm>
            <a:off x="273050" y="5643563"/>
            <a:ext cx="2238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 u="sng">
                <a:solidFill>
                  <a:srgbClr val="076309"/>
                </a:solidFill>
              </a:rPr>
              <a:t>chloroplast</a:t>
            </a:r>
            <a:endParaRPr lang="en-US" sz="3000" b="1">
              <a:solidFill>
                <a:srgbClr val="076309"/>
              </a:solidFill>
            </a:endParaRPr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5627688" y="1063625"/>
            <a:ext cx="28654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>
                <a:solidFill>
                  <a:srgbClr val="CC0000"/>
                </a:solidFill>
              </a:rPr>
              <a:t>absorb</a:t>
            </a:r>
            <a:br>
              <a:rPr lang="en-US" sz="3000" b="1">
                <a:solidFill>
                  <a:srgbClr val="CC0000"/>
                </a:solidFill>
              </a:rPr>
            </a:br>
            <a:r>
              <a:rPr lang="en-US" sz="3000" b="1">
                <a:solidFill>
                  <a:srgbClr val="CC0000"/>
                </a:solidFill>
              </a:rPr>
              <a:t>sunlight &amp; CO</a:t>
            </a:r>
            <a:r>
              <a:rPr lang="en-US" sz="3000" b="1" baseline="-25000">
                <a:solidFill>
                  <a:srgbClr val="CC0000"/>
                </a:solidFill>
              </a:rPr>
              <a:t>2</a:t>
            </a:r>
            <a:endParaRPr lang="en-US" sz="3000" b="1">
              <a:solidFill>
                <a:srgbClr val="076309"/>
              </a:solidFill>
            </a:endParaRPr>
          </a:p>
        </p:txBody>
      </p:sp>
      <p:sp>
        <p:nvSpPr>
          <p:cNvPr id="10249" name="Rectangle 16"/>
          <p:cNvSpPr>
            <a:spLocks noChangeArrowheads="1"/>
          </p:cNvSpPr>
          <p:nvPr/>
        </p:nvSpPr>
        <p:spPr bwMode="auto">
          <a:xfrm>
            <a:off x="6103938" y="5791200"/>
            <a:ext cx="2957512" cy="1006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000" b="1">
                <a:solidFill>
                  <a:srgbClr val="CC0000"/>
                </a:solidFill>
              </a:rPr>
              <a:t>make</a:t>
            </a:r>
            <a:br>
              <a:rPr lang="en-US" sz="3000" b="1">
                <a:solidFill>
                  <a:srgbClr val="CC0000"/>
                </a:solidFill>
              </a:rPr>
            </a:br>
            <a:r>
              <a:rPr lang="en-US" sz="3000" b="1">
                <a:solidFill>
                  <a:srgbClr val="CC0000"/>
                </a:solidFill>
              </a:rPr>
              <a:t>energy &amp; sugar</a:t>
            </a:r>
            <a:endParaRPr lang="en-US" sz="3000" b="1">
              <a:solidFill>
                <a:srgbClr val="076309"/>
              </a:solidFill>
            </a:endParaRPr>
          </a:p>
        </p:txBody>
      </p:sp>
      <p:sp>
        <p:nvSpPr>
          <p:cNvPr id="461841" name="Rectangle 17"/>
          <p:cNvSpPr>
            <a:spLocks noChangeArrowheads="1"/>
          </p:cNvSpPr>
          <p:nvPr/>
        </p:nvSpPr>
        <p:spPr bwMode="auto">
          <a:xfrm>
            <a:off x="3763963" y="5392738"/>
            <a:ext cx="214788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2600" b="1">
                <a:solidFill>
                  <a:srgbClr val="076309"/>
                </a:solidFill>
              </a:rPr>
              <a:t>chloroplasts</a:t>
            </a:r>
            <a:br>
              <a:rPr lang="en-US" sz="2600" b="1">
                <a:solidFill>
                  <a:srgbClr val="076309"/>
                </a:solidFill>
              </a:rPr>
            </a:br>
            <a:r>
              <a:rPr lang="en-US" sz="2600" b="1">
                <a:solidFill>
                  <a:srgbClr val="076309"/>
                </a:solidFill>
              </a:rPr>
              <a:t>contain</a:t>
            </a:r>
            <a:br>
              <a:rPr lang="en-US" sz="2600" b="1">
                <a:solidFill>
                  <a:srgbClr val="076309"/>
                </a:solidFill>
              </a:rPr>
            </a:br>
            <a:r>
              <a:rPr lang="en-US" sz="2600" b="1">
                <a:solidFill>
                  <a:srgbClr val="076309"/>
                </a:solidFill>
              </a:rPr>
              <a:t>chlorophyll</a:t>
            </a:r>
          </a:p>
        </p:txBody>
      </p:sp>
      <p:sp>
        <p:nvSpPr>
          <p:cNvPr id="10251" name="Line 19"/>
          <p:cNvSpPr>
            <a:spLocks noChangeShapeType="1"/>
          </p:cNvSpPr>
          <p:nvPr/>
        </p:nvSpPr>
        <p:spPr bwMode="auto">
          <a:xfrm>
            <a:off x="7273925" y="4964113"/>
            <a:ext cx="288925" cy="909637"/>
          </a:xfrm>
          <a:prstGeom prst="line">
            <a:avLst/>
          </a:prstGeom>
          <a:noFill/>
          <a:ln w="57150">
            <a:solidFill>
              <a:srgbClr val="66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7938" y="1933575"/>
            <a:ext cx="1366837" cy="1774825"/>
            <a:chOff x="3168" y="3696"/>
            <a:chExt cx="861" cy="1118"/>
          </a:xfrm>
        </p:grpSpPr>
        <p:grpSp>
          <p:nvGrpSpPr>
            <p:cNvPr id="10257" name="Group 3"/>
            <p:cNvGrpSpPr>
              <a:grpSpLocks/>
            </p:cNvGrpSpPr>
            <p:nvPr/>
          </p:nvGrpSpPr>
          <p:grpSpPr bwMode="auto">
            <a:xfrm>
              <a:off x="3168" y="3696"/>
              <a:ext cx="861" cy="1118"/>
              <a:chOff x="1296" y="2482"/>
              <a:chExt cx="528" cy="686"/>
            </a:xfrm>
          </p:grpSpPr>
          <p:sp>
            <p:nvSpPr>
              <p:cNvPr id="10259" name="AutoShape 4"/>
              <p:cNvSpPr>
                <a:spLocks noChangeArrowheads="1"/>
              </p:cNvSpPr>
              <p:nvPr/>
            </p:nvSpPr>
            <p:spPr bwMode="auto">
              <a:xfrm>
                <a:off x="1392" y="2482"/>
                <a:ext cx="432" cy="302"/>
              </a:xfrm>
              <a:prstGeom prst="cloudCallout">
                <a:avLst>
                  <a:gd name="adj1" fmla="val -69444"/>
                  <a:gd name="adj2" fmla="val 216889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sz="1800"/>
              </a:p>
            </p:txBody>
          </p:sp>
          <p:sp>
            <p:nvSpPr>
              <p:cNvPr id="10260" name="Rectangle 5"/>
              <p:cNvSpPr>
                <a:spLocks noChangeArrowheads="1"/>
              </p:cNvSpPr>
              <p:nvPr/>
            </p:nvSpPr>
            <p:spPr bwMode="auto">
              <a:xfrm>
                <a:off x="1392" y="2880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261" name="Rectangle 6"/>
              <p:cNvSpPr>
                <a:spLocks noChangeArrowheads="1"/>
              </p:cNvSpPr>
              <p:nvPr/>
            </p:nvSpPr>
            <p:spPr bwMode="auto">
              <a:xfrm>
                <a:off x="1296" y="3072"/>
                <a:ext cx="14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258" name="Rectangle 7"/>
            <p:cNvSpPr>
              <a:spLocks noChangeArrowheads="1"/>
            </p:cNvSpPr>
            <p:nvPr/>
          </p:nvSpPr>
          <p:spPr bwMode="auto">
            <a:xfrm>
              <a:off x="3432" y="3811"/>
              <a:ext cx="50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600" b="1">
                  <a:solidFill>
                    <a:srgbClr val="0F116A"/>
                  </a:solidFill>
                </a:rPr>
                <a:t>CO</a:t>
              </a:r>
              <a:r>
                <a:rPr lang="en-US" sz="2600" b="1" baseline="-25000">
                  <a:solidFill>
                    <a:srgbClr val="0F116A"/>
                  </a:solidFill>
                </a:rPr>
                <a:t>2</a:t>
              </a:r>
              <a:endParaRPr lang="en-US" sz="2600" b="1">
                <a:solidFill>
                  <a:srgbClr val="0F116A"/>
                </a:solidFill>
              </a:endParaRPr>
            </a:p>
          </p:txBody>
        </p:sp>
      </p:grpSp>
      <p:pic>
        <p:nvPicPr>
          <p:cNvPr id="10253" name="Picture 10" descr="10_07WhyLeavesAreGreen_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1966913"/>
            <a:ext cx="36464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42" name="Line 18"/>
          <p:cNvSpPr>
            <a:spLocks noChangeShapeType="1"/>
          </p:cNvSpPr>
          <p:nvPr/>
        </p:nvSpPr>
        <p:spPr bwMode="auto">
          <a:xfrm flipH="1">
            <a:off x="6951663" y="2570163"/>
            <a:ext cx="1444625" cy="1417637"/>
          </a:xfrm>
          <a:prstGeom prst="line">
            <a:avLst/>
          </a:prstGeom>
          <a:noFill/>
          <a:ln w="57150">
            <a:solidFill>
              <a:srgbClr val="0F116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52" name="AutoShape 28"/>
          <p:cNvSpPr>
            <a:spLocks noChangeArrowheads="1"/>
          </p:cNvSpPr>
          <p:nvPr/>
        </p:nvSpPr>
        <p:spPr bwMode="auto">
          <a:xfrm>
            <a:off x="5729288" y="1865313"/>
            <a:ext cx="1447800" cy="1012825"/>
          </a:xfrm>
          <a:prstGeom prst="star16">
            <a:avLst>
              <a:gd name="adj" fmla="val 37500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61853" name="Line 29"/>
          <p:cNvSpPr>
            <a:spLocks noChangeShapeType="1"/>
          </p:cNvSpPr>
          <p:nvPr/>
        </p:nvSpPr>
        <p:spPr bwMode="auto">
          <a:xfrm>
            <a:off x="6565900" y="2768600"/>
            <a:ext cx="420688" cy="1219200"/>
          </a:xfrm>
          <a:prstGeom prst="line">
            <a:avLst/>
          </a:prstGeom>
          <a:noFill/>
          <a:ln w="57150">
            <a:solidFill>
              <a:srgbClr val="FF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1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461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18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61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35" grpId="0" build="p" autoUpdateAnimBg="0"/>
      <p:bldP spid="461836" grpId="0" build="p" autoUpdateAnimBg="0"/>
      <p:bldP spid="461837" grpId="0" build="p" autoUpdateAnimBg="0"/>
      <p:bldP spid="461838" grpId="0" build="p" autoUpdateAnimBg="0"/>
      <p:bldP spid="461841" grpId="0" build="p" autoUpdateAnimBg="0"/>
      <p:bldP spid="461842" grpId="0" animBg="1"/>
      <p:bldP spid="461852" grpId="0" animBg="1"/>
      <p:bldP spid="4618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Oval 2"/>
          <p:cNvSpPr>
            <a:spLocks noChangeArrowheads="1"/>
          </p:cNvSpPr>
          <p:nvPr/>
        </p:nvSpPr>
        <p:spPr bwMode="auto">
          <a:xfrm>
            <a:off x="5294313" y="458788"/>
            <a:ext cx="3465512" cy="132397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8750" y="6326188"/>
            <a:ext cx="1412875" cy="53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483333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5638" y="1371600"/>
            <a:ext cx="4906962" cy="5486400"/>
          </a:xfrm>
        </p:spPr>
        <p:txBody>
          <a:bodyPr/>
          <a:lstStyle/>
          <a:p>
            <a:pPr eaLnBrk="1" hangingPunct="1">
              <a:buClrTx/>
            </a:pPr>
            <a:r>
              <a:rPr lang="en-US" sz="2600" smtClean="0"/>
              <a:t>Chloroplasts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2400" smtClean="0"/>
              <a:t>double membrane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smtClean="0">
                <a:solidFill>
                  <a:srgbClr val="CC0000"/>
                </a:solidFill>
              </a:rPr>
              <a:t>stroma</a:t>
            </a:r>
            <a:endParaRPr lang="en-US" sz="2400" smtClean="0"/>
          </a:p>
          <a:p>
            <a:pPr marL="1085850" lvl="2" eaLnBrk="1" hangingPunct="1"/>
            <a:r>
              <a:rPr lang="en-US" sz="2000" smtClean="0"/>
              <a:t>fluid-filled interior</a:t>
            </a:r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thylakoid sacs</a:t>
            </a:r>
            <a:endParaRPr lang="en-US" sz="2400" smtClean="0"/>
          </a:p>
          <a:p>
            <a:pPr lvl="1" eaLnBrk="1" hangingPunct="1"/>
            <a:r>
              <a:rPr lang="en-US" sz="2400" u="sng" smtClean="0">
                <a:solidFill>
                  <a:srgbClr val="CC0000"/>
                </a:solidFill>
              </a:rPr>
              <a:t>grana stacks</a:t>
            </a:r>
            <a:endParaRPr lang="en-US" sz="2400" smtClean="0"/>
          </a:p>
          <a:p>
            <a:pPr eaLnBrk="1" hangingPunct="1">
              <a:buClrTx/>
            </a:pPr>
            <a:r>
              <a:rPr lang="en-US" sz="2600" smtClean="0"/>
              <a:t>Thylakoid membrane contains</a:t>
            </a:r>
          </a:p>
          <a:p>
            <a:pPr lvl="1" eaLnBrk="1" hangingPunct="1">
              <a:buClrTx/>
            </a:pPr>
            <a:r>
              <a:rPr lang="en-US" sz="2400" smtClean="0"/>
              <a:t>chlorophyll molecules</a:t>
            </a:r>
          </a:p>
          <a:p>
            <a:pPr lvl="1" eaLnBrk="1" hangingPunct="1">
              <a:buClrTx/>
            </a:pPr>
            <a:r>
              <a:rPr lang="en-US" sz="2400" smtClean="0"/>
              <a:t>electron transport chain</a:t>
            </a:r>
          </a:p>
          <a:p>
            <a:pPr lvl="1" eaLnBrk="1" hangingPunct="1">
              <a:buClrTx/>
            </a:pPr>
            <a:r>
              <a:rPr lang="en-US" sz="2400" smtClean="0"/>
              <a:t>ATP synthase</a:t>
            </a:r>
          </a:p>
          <a:p>
            <a:pPr marL="1085850" lvl="2" eaLnBrk="1" hangingPunct="1"/>
            <a:r>
              <a:rPr lang="en-US" sz="2000" smtClean="0"/>
              <a:t>H</a:t>
            </a:r>
            <a:r>
              <a:rPr lang="en-US" sz="2000" baseline="30000" smtClean="0"/>
              <a:t>+</a:t>
            </a:r>
            <a:r>
              <a:rPr lang="en-US" sz="2000" smtClean="0"/>
              <a:t> gradient built up within thylakoid sac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Plant structure </a:t>
            </a:r>
          </a:p>
        </p:txBody>
      </p:sp>
      <p:sp>
        <p:nvSpPr>
          <p:cNvPr id="483336" name="Oval 8"/>
          <p:cNvSpPr>
            <a:spLocks noChangeArrowheads="1"/>
          </p:cNvSpPr>
          <p:nvPr/>
        </p:nvSpPr>
        <p:spPr bwMode="auto">
          <a:xfrm>
            <a:off x="5702300" y="641350"/>
            <a:ext cx="2667000" cy="762000"/>
          </a:xfrm>
          <a:prstGeom prst="ellipse">
            <a:avLst/>
          </a:prstGeom>
          <a:solidFill>
            <a:srgbClr val="80FF00"/>
          </a:solidFill>
          <a:ln w="38100">
            <a:solidFill>
              <a:srgbClr val="04A40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778500" y="550863"/>
            <a:ext cx="2368550" cy="777875"/>
            <a:chOff x="3626" y="468"/>
            <a:chExt cx="1492" cy="490"/>
          </a:xfrm>
        </p:grpSpPr>
        <p:sp>
          <p:nvSpPr>
            <p:cNvPr id="11296" name="Rectangle 9"/>
            <p:cNvSpPr>
              <a:spLocks noChangeArrowheads="1"/>
            </p:cNvSpPr>
            <p:nvPr/>
          </p:nvSpPr>
          <p:spPr bwMode="auto">
            <a:xfrm>
              <a:off x="3865" y="573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97" name="Rectangle 10"/>
            <p:cNvSpPr>
              <a:spLocks noChangeArrowheads="1"/>
            </p:cNvSpPr>
            <p:nvPr/>
          </p:nvSpPr>
          <p:spPr bwMode="auto">
            <a:xfrm>
              <a:off x="4058" y="526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98" name="Rectangle 11"/>
            <p:cNvSpPr>
              <a:spLocks noChangeArrowheads="1"/>
            </p:cNvSpPr>
            <p:nvPr/>
          </p:nvSpPr>
          <p:spPr bwMode="auto">
            <a:xfrm>
              <a:off x="4154" y="670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299" name="Rectangle 12"/>
            <p:cNvSpPr>
              <a:spLocks noChangeArrowheads="1"/>
            </p:cNvSpPr>
            <p:nvPr/>
          </p:nvSpPr>
          <p:spPr bwMode="auto">
            <a:xfrm>
              <a:off x="4250" y="47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300" name="Rectangle 13"/>
            <p:cNvSpPr>
              <a:spLocks noChangeArrowheads="1"/>
            </p:cNvSpPr>
            <p:nvPr/>
          </p:nvSpPr>
          <p:spPr bwMode="auto">
            <a:xfrm>
              <a:off x="4394" y="622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301" name="Rectangle 14"/>
            <p:cNvSpPr>
              <a:spLocks noChangeArrowheads="1"/>
            </p:cNvSpPr>
            <p:nvPr/>
          </p:nvSpPr>
          <p:spPr bwMode="auto">
            <a:xfrm>
              <a:off x="4538" y="46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302" name="Rectangle 15"/>
            <p:cNvSpPr>
              <a:spLocks noChangeArrowheads="1"/>
            </p:cNvSpPr>
            <p:nvPr/>
          </p:nvSpPr>
          <p:spPr bwMode="auto">
            <a:xfrm>
              <a:off x="4586" y="622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303" name="Rectangle 16"/>
            <p:cNvSpPr>
              <a:spLocks noChangeArrowheads="1"/>
            </p:cNvSpPr>
            <p:nvPr/>
          </p:nvSpPr>
          <p:spPr bwMode="auto">
            <a:xfrm>
              <a:off x="4778" y="526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304" name="Rectangle 17"/>
            <p:cNvSpPr>
              <a:spLocks noChangeArrowheads="1"/>
            </p:cNvSpPr>
            <p:nvPr/>
          </p:nvSpPr>
          <p:spPr bwMode="auto">
            <a:xfrm>
              <a:off x="4826" y="622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305" name="Rectangle 18"/>
            <p:cNvSpPr>
              <a:spLocks noChangeArrowheads="1"/>
            </p:cNvSpPr>
            <p:nvPr/>
          </p:nvSpPr>
          <p:spPr bwMode="auto">
            <a:xfrm>
              <a:off x="3626" y="574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  <p:sp>
          <p:nvSpPr>
            <p:cNvPr id="11306" name="Rectangle 19"/>
            <p:cNvSpPr>
              <a:spLocks noChangeArrowheads="1"/>
            </p:cNvSpPr>
            <p:nvPr/>
          </p:nvSpPr>
          <p:spPr bwMode="auto">
            <a:xfrm>
              <a:off x="3958" y="708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>
                  <a:solidFill>
                    <a:srgbClr val="0F116A"/>
                  </a:solidFill>
                </a:rPr>
                <a:t>H</a:t>
              </a:r>
              <a:r>
                <a:rPr lang="en-US" sz="2000" b="1" baseline="30000">
                  <a:solidFill>
                    <a:srgbClr val="0F116A"/>
                  </a:solidFill>
                </a:rPr>
                <a:t>+</a:t>
              </a:r>
            </a:p>
          </p:txBody>
        </p:sp>
      </p:grpSp>
      <p:pic>
        <p:nvPicPr>
          <p:cNvPr id="11272" name="Picture 22" descr="10_02b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4500" r="33749" b="1500"/>
          <a:stretch>
            <a:fillRect/>
          </a:stretch>
        </p:blipFill>
        <p:spPr bwMode="auto">
          <a:xfrm>
            <a:off x="5402263" y="2487613"/>
            <a:ext cx="32480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4598988" y="2232025"/>
            <a:ext cx="1790700" cy="536575"/>
            <a:chOff x="2897" y="1406"/>
            <a:chExt cx="1128" cy="338"/>
          </a:xfrm>
        </p:grpSpPr>
        <p:sp>
          <p:nvSpPr>
            <p:cNvPr id="11294" name="Rectangle 23"/>
            <p:cNvSpPr>
              <a:spLocks noChangeArrowheads="1"/>
            </p:cNvSpPr>
            <p:nvPr/>
          </p:nvSpPr>
          <p:spPr bwMode="auto">
            <a:xfrm>
              <a:off x="2897" y="1406"/>
              <a:ext cx="1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outer membrane</a:t>
              </a:r>
              <a:endParaRPr lang="en-US" sz="1800" b="1"/>
            </a:p>
          </p:txBody>
        </p:sp>
        <p:sp>
          <p:nvSpPr>
            <p:cNvPr id="11295" name="Line 28"/>
            <p:cNvSpPr>
              <a:spLocks noChangeShapeType="1"/>
            </p:cNvSpPr>
            <p:nvPr/>
          </p:nvSpPr>
          <p:spPr bwMode="auto">
            <a:xfrm>
              <a:off x="3486" y="1573"/>
              <a:ext cx="417" cy="17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7366000" y="2263775"/>
            <a:ext cx="1778000" cy="649288"/>
            <a:chOff x="4640" y="1426"/>
            <a:chExt cx="1120" cy="409"/>
          </a:xfrm>
        </p:grpSpPr>
        <p:sp>
          <p:nvSpPr>
            <p:cNvPr id="11292" name="Rectangle 24"/>
            <p:cNvSpPr>
              <a:spLocks noChangeArrowheads="1"/>
            </p:cNvSpPr>
            <p:nvPr/>
          </p:nvSpPr>
          <p:spPr bwMode="auto">
            <a:xfrm>
              <a:off x="4640" y="1426"/>
              <a:ext cx="11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inner membrane</a:t>
              </a:r>
              <a:endParaRPr lang="en-US" sz="1800" b="1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flipH="1">
              <a:off x="4661" y="1601"/>
              <a:ext cx="310" cy="2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5576888" y="3494088"/>
            <a:ext cx="1003300" cy="1012825"/>
            <a:chOff x="3513" y="2201"/>
            <a:chExt cx="632" cy="638"/>
          </a:xfrm>
        </p:grpSpPr>
        <p:sp>
          <p:nvSpPr>
            <p:cNvPr id="11290" name="Rectangle 27"/>
            <p:cNvSpPr>
              <a:spLocks noChangeArrowheads="1"/>
            </p:cNvSpPr>
            <p:nvPr/>
          </p:nvSpPr>
          <p:spPr bwMode="auto">
            <a:xfrm>
              <a:off x="3513" y="2666"/>
              <a:ext cx="63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thylakoid</a:t>
              </a:r>
              <a:endParaRPr lang="en-US" sz="1800" b="1"/>
            </a:p>
          </p:txBody>
        </p:sp>
        <p:sp>
          <p:nvSpPr>
            <p:cNvPr id="11291" name="Line 30"/>
            <p:cNvSpPr>
              <a:spLocks noChangeShapeType="1"/>
            </p:cNvSpPr>
            <p:nvPr/>
          </p:nvSpPr>
          <p:spPr bwMode="auto">
            <a:xfrm flipV="1">
              <a:off x="3782" y="2201"/>
              <a:ext cx="182" cy="4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6738938" y="3089275"/>
            <a:ext cx="838200" cy="1604963"/>
            <a:chOff x="4245" y="1946"/>
            <a:chExt cx="528" cy="1011"/>
          </a:xfrm>
        </p:grpSpPr>
        <p:sp>
          <p:nvSpPr>
            <p:cNvPr id="11287" name="Rectangle 26"/>
            <p:cNvSpPr>
              <a:spLocks noChangeArrowheads="1"/>
            </p:cNvSpPr>
            <p:nvPr/>
          </p:nvSpPr>
          <p:spPr bwMode="auto">
            <a:xfrm>
              <a:off x="4245" y="2784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granum</a:t>
              </a:r>
              <a:endParaRPr lang="en-US" sz="1800" b="1"/>
            </a:p>
          </p:txBody>
        </p:sp>
        <p:sp>
          <p:nvSpPr>
            <p:cNvPr id="11288" name="Freeform 32"/>
            <p:cNvSpPr>
              <a:spLocks/>
            </p:cNvSpPr>
            <p:nvPr/>
          </p:nvSpPr>
          <p:spPr bwMode="auto">
            <a:xfrm>
              <a:off x="4276" y="1946"/>
              <a:ext cx="59" cy="343"/>
            </a:xfrm>
            <a:custGeom>
              <a:avLst/>
              <a:gdLst>
                <a:gd name="T0" fmla="*/ 40 w 80"/>
                <a:gd name="T1" fmla="*/ 0 h 432"/>
                <a:gd name="T2" fmla="*/ 80 w 80"/>
                <a:gd name="T3" fmla="*/ 0 h 432"/>
                <a:gd name="T4" fmla="*/ 80 w 80"/>
                <a:gd name="T5" fmla="*/ 432 h 432"/>
                <a:gd name="T6" fmla="*/ 0 w 80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0"/>
                <a:gd name="T13" fmla="*/ 0 h 432"/>
                <a:gd name="T14" fmla="*/ 80 w 80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0" h="432">
                  <a:moveTo>
                    <a:pt x="40" y="0"/>
                  </a:moveTo>
                  <a:lnTo>
                    <a:pt x="80" y="0"/>
                  </a:lnTo>
                  <a:lnTo>
                    <a:pt x="80" y="432"/>
                  </a:lnTo>
                  <a:lnTo>
                    <a:pt x="0" y="43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33"/>
            <p:cNvSpPr>
              <a:spLocks noChangeShapeType="1"/>
            </p:cNvSpPr>
            <p:nvPr/>
          </p:nvSpPr>
          <p:spPr bwMode="auto">
            <a:xfrm flipH="1" flipV="1">
              <a:off x="4337" y="2109"/>
              <a:ext cx="146" cy="7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203700" y="3217863"/>
            <a:ext cx="1533525" cy="681037"/>
            <a:chOff x="2648" y="2027"/>
            <a:chExt cx="966" cy="429"/>
          </a:xfrm>
        </p:grpSpPr>
        <p:sp>
          <p:nvSpPr>
            <p:cNvPr id="11285" name="Rectangle 25"/>
            <p:cNvSpPr>
              <a:spLocks noChangeArrowheads="1"/>
            </p:cNvSpPr>
            <p:nvPr/>
          </p:nvSpPr>
          <p:spPr bwMode="auto">
            <a:xfrm>
              <a:off x="2648" y="2027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00"/>
                  </a:solidFill>
                </a:rPr>
                <a:t>stroma</a:t>
              </a:r>
              <a:endParaRPr lang="en-US" sz="1800" b="1"/>
            </a:p>
          </p:txBody>
        </p:sp>
        <p:sp>
          <p:nvSpPr>
            <p:cNvPr id="11286" name="Line 34"/>
            <p:cNvSpPr>
              <a:spLocks noChangeShapeType="1"/>
            </p:cNvSpPr>
            <p:nvPr/>
          </p:nvSpPr>
          <p:spPr bwMode="auto">
            <a:xfrm>
              <a:off x="3144" y="2165"/>
              <a:ext cx="470" cy="2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3369" name="AutoShape 41"/>
          <p:cNvSpPr>
            <a:spLocks noChangeArrowheads="1"/>
          </p:cNvSpPr>
          <p:nvPr/>
        </p:nvSpPr>
        <p:spPr bwMode="auto">
          <a:xfrm>
            <a:off x="6788150" y="1103313"/>
            <a:ext cx="10350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thylakoid</a:t>
            </a:r>
            <a:endParaRPr lang="en-US" sz="1800" b="1"/>
          </a:p>
        </p:txBody>
      </p:sp>
      <p:sp>
        <p:nvSpPr>
          <p:cNvPr id="483371" name="AutoShape 43"/>
          <p:cNvSpPr>
            <a:spLocks noChangeArrowheads="1"/>
          </p:cNvSpPr>
          <p:nvPr/>
        </p:nvSpPr>
        <p:spPr bwMode="auto">
          <a:xfrm>
            <a:off x="4484688" y="420688"/>
            <a:ext cx="1263650" cy="3063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000000"/>
                </a:solidFill>
              </a:rPr>
              <a:t>chloroplast</a:t>
            </a:r>
            <a:endParaRPr lang="en-US" sz="1800" b="1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 rot="-9786246">
            <a:off x="5997575" y="1122363"/>
            <a:ext cx="220663" cy="331787"/>
            <a:chOff x="450" y="1775"/>
            <a:chExt cx="161" cy="289"/>
          </a:xfrm>
        </p:grpSpPr>
        <p:sp>
          <p:nvSpPr>
            <p:cNvPr id="11283" name="AutoShape 46"/>
            <p:cNvSpPr>
              <a:spLocks noChangeArrowheads="1"/>
            </p:cNvSpPr>
            <p:nvPr/>
          </p:nvSpPr>
          <p:spPr bwMode="auto">
            <a:xfrm>
              <a:off x="493" y="1876"/>
              <a:ext cx="74" cy="188"/>
            </a:xfrm>
            <a:prstGeom prst="can">
              <a:avLst>
                <a:gd name="adj" fmla="val 63514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1284" name="Oval 45"/>
            <p:cNvSpPr>
              <a:spLocks noChangeArrowheads="1"/>
            </p:cNvSpPr>
            <p:nvPr/>
          </p:nvSpPr>
          <p:spPr bwMode="auto">
            <a:xfrm>
              <a:off x="450" y="1775"/>
              <a:ext cx="161" cy="161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83379" name="Freeform 51"/>
          <p:cNvSpPr>
            <a:spLocks/>
          </p:cNvSpPr>
          <p:nvPr/>
        </p:nvSpPr>
        <p:spPr bwMode="auto">
          <a:xfrm>
            <a:off x="5603875" y="874713"/>
            <a:ext cx="608013" cy="695325"/>
          </a:xfrm>
          <a:custGeom>
            <a:avLst/>
            <a:gdLst>
              <a:gd name="T0" fmla="*/ 383 w 383"/>
              <a:gd name="T1" fmla="*/ 0 h 438"/>
              <a:gd name="T2" fmla="*/ 249 w 383"/>
              <a:gd name="T3" fmla="*/ 396 h 438"/>
              <a:gd name="T4" fmla="*/ 0 w 383"/>
              <a:gd name="T5" fmla="*/ 255 h 438"/>
              <a:gd name="T6" fmla="*/ 0 60000 65536"/>
              <a:gd name="T7" fmla="*/ 0 60000 65536"/>
              <a:gd name="T8" fmla="*/ 0 60000 65536"/>
              <a:gd name="T9" fmla="*/ 0 w 383"/>
              <a:gd name="T10" fmla="*/ 0 h 438"/>
              <a:gd name="T11" fmla="*/ 383 w 383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3" h="438">
                <a:moveTo>
                  <a:pt x="383" y="0"/>
                </a:moveTo>
                <a:cubicBezTo>
                  <a:pt x="348" y="177"/>
                  <a:pt x="313" y="354"/>
                  <a:pt x="249" y="396"/>
                </a:cubicBezTo>
                <a:cubicBezTo>
                  <a:pt x="185" y="438"/>
                  <a:pt x="92" y="346"/>
                  <a:pt x="0" y="255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3380" name="AutoShape 52"/>
          <p:cNvSpPr>
            <a:spLocks noChangeArrowheads="1"/>
          </p:cNvSpPr>
          <p:nvPr/>
        </p:nvSpPr>
        <p:spPr bwMode="auto">
          <a:xfrm>
            <a:off x="5037138" y="981075"/>
            <a:ext cx="661987" cy="433388"/>
          </a:xfrm>
          <a:prstGeom prst="irregularSeal1">
            <a:avLst/>
          </a:prstGeom>
          <a:solidFill>
            <a:srgbClr val="CC0000"/>
          </a:solidFill>
          <a:ln w="19050">
            <a:solidFill>
              <a:srgbClr val="FF640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600" b="1">
                <a:solidFill>
                  <a:srgbClr val="FFEA18"/>
                </a:solidFill>
              </a:rPr>
              <a:t>ATP</a:t>
            </a:r>
            <a:endParaRPr 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3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3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3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3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3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3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3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3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3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33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3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3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3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3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3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33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83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3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8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3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3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833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83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1000"/>
                                        <p:tgtEl>
                                          <p:spTgt spid="483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 animBg="1"/>
      <p:bldP spid="483333" grpId="0" build="p" autoUpdateAnimBg="0"/>
      <p:bldP spid="483336" grpId="0" animBg="1"/>
      <p:bldP spid="483369" grpId="0" animBg="1" autoUpdateAnimBg="0"/>
      <p:bldP spid="483371" grpId="0" animBg="1" autoUpdateAnimBg="0"/>
      <p:bldP spid="483379" grpId="0" animBg="1"/>
      <p:bldP spid="483380" grpId="0" animBg="1"/>
    </p:bldLst>
  </p:timing>
</p:sld>
</file>

<file path=ppt/theme/theme1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Silver Streak:Applications:Microsoft Office 2004:Templates:My Templates: template2005.pot</Template>
  <TotalTime>9667</TotalTime>
  <Words>1806</Words>
  <Application>Microsoft Office PowerPoint</Application>
  <PresentationFormat>On-screen Show (4:3)</PresentationFormat>
  <Paragraphs>583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Wingdings</vt:lpstr>
      <vt:lpstr>Times</vt:lpstr>
      <vt:lpstr>Symbol</vt:lpstr>
      <vt:lpstr>Comic Sans MS</vt:lpstr>
      <vt:lpstr>ＭＳ Ｐゴシック</vt:lpstr>
      <vt:lpstr>Geneva</vt:lpstr>
      <vt:lpstr>Zapf Dingbats</vt:lpstr>
      <vt:lpstr>ヒラギノ角ゴ Pro W3</vt:lpstr>
      <vt:lpstr> template2005</vt:lpstr>
      <vt:lpstr>PowerPoint Presentation</vt:lpstr>
      <vt:lpstr> Photosynthesis:  Life from Light and Air</vt:lpstr>
      <vt:lpstr>Energy needs of life</vt:lpstr>
      <vt:lpstr>How are they connected?</vt:lpstr>
      <vt:lpstr>What does it mean to be a plant</vt:lpstr>
      <vt:lpstr>Plant structure </vt:lpstr>
      <vt:lpstr>PowerPoint Presentation</vt:lpstr>
      <vt:lpstr>Chloroplasts</vt:lpstr>
      <vt:lpstr>Plant structure </vt:lpstr>
      <vt:lpstr>Photosynthesis</vt:lpstr>
      <vt:lpstr>Light reactions</vt:lpstr>
      <vt:lpstr>PowerPoint Presentation</vt:lpstr>
      <vt:lpstr>PowerPoint Presentation</vt:lpstr>
      <vt:lpstr>The ATP that “Jack” built</vt:lpstr>
      <vt:lpstr>Pigments of photosynthesis </vt:lpstr>
      <vt:lpstr>A Look at Light</vt:lpstr>
      <vt:lpstr>Light: absorption spectra</vt:lpstr>
      <vt:lpstr>Photosystems of photosynthesis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ETC of Photosynthesis</vt:lpstr>
      <vt:lpstr>Experimental evidence</vt:lpstr>
      <vt:lpstr>Noncyclic Photophosphorylation</vt:lpstr>
      <vt:lpstr>Cyclic photophosphorylation</vt:lpstr>
      <vt:lpstr>Photophosphorylation </vt:lpstr>
      <vt:lpstr>Photosynthesis summary </vt:lpstr>
      <vt:lpstr>PowerPoint Presentation</vt:lpstr>
      <vt:lpstr>Ghosts of Lectures Past (storage)</vt:lpstr>
      <vt:lpstr>Stomates </vt:lpstr>
    </vt:vector>
  </TitlesOfParts>
  <Company>Kim Foglia</Company>
  <LinksUpToDate>false</LinksUpToDate>
  <SharedDoc>false</SharedDoc>
  <HyperlinkBase>http://bio.kimunity.com, http://www.WDinteractive.com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AP &amp; Regents Biology</dc:subject>
  <dc:creator>Kim Foglia</dc:creator>
  <cp:keywords>Education, Biology Zone, Kim Foglia</cp:keywords>
  <dc:description>All Rights Reserved. Copyright 2003. WD Interactive.</dc:description>
  <cp:lastModifiedBy>Stalder, Elizabeth</cp:lastModifiedBy>
  <cp:revision>242</cp:revision>
  <cp:lastPrinted>2008-04-15T16:55:16Z</cp:lastPrinted>
  <dcterms:created xsi:type="dcterms:W3CDTF">2005-11-29T04:19:13Z</dcterms:created>
  <dcterms:modified xsi:type="dcterms:W3CDTF">2014-02-26T19:24:52Z</dcterms:modified>
  <cp:category>Education</cp:category>
</cp:coreProperties>
</file>